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685" r:id="rId2"/>
    <p:sldMasterId id="2147483702" r:id="rId3"/>
  </p:sldMasterIdLst>
  <p:notesMasterIdLst>
    <p:notesMasterId r:id="rId19"/>
  </p:notesMasterIdLst>
  <p:handoutMasterIdLst>
    <p:handoutMasterId r:id="rId20"/>
  </p:handoutMasterIdLst>
  <p:sldIdLst>
    <p:sldId id="1810" r:id="rId4"/>
    <p:sldId id="265" r:id="rId5"/>
    <p:sldId id="258" r:id="rId6"/>
    <p:sldId id="266" r:id="rId7"/>
    <p:sldId id="260" r:id="rId8"/>
    <p:sldId id="1823" r:id="rId9"/>
    <p:sldId id="4228" r:id="rId10"/>
    <p:sldId id="264" r:id="rId11"/>
    <p:sldId id="1821" r:id="rId12"/>
    <p:sldId id="4225" r:id="rId13"/>
    <p:sldId id="4211" r:id="rId14"/>
    <p:sldId id="4226" r:id="rId15"/>
    <p:sldId id="4227" r:id="rId16"/>
    <p:sldId id="269" r:id="rId17"/>
    <p:sldId id="18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18C"/>
    <a:srgbClr val="5687A6"/>
    <a:srgbClr val="6FA1CE"/>
    <a:srgbClr val="D95D00"/>
    <a:srgbClr val="1B9E77"/>
    <a:srgbClr val="D95F02"/>
    <a:srgbClr val="5A8B25"/>
    <a:srgbClr val="92D050"/>
    <a:srgbClr val="12B9F2"/>
    <a:srgbClr val="B7EDF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82" autoAdjust="0"/>
    <p:restoredTop sz="94660"/>
  </p:normalViewPr>
  <p:slideViewPr>
    <p:cSldViewPr snapToGrid="0">
      <p:cViewPr varScale="1">
        <p:scale>
          <a:sx n="55" d="100"/>
          <a:sy n="55" d="100"/>
        </p:scale>
        <p:origin x="444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D0A048-186C-47D0-B6EF-53379ADF0C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E28FC-AD27-418C-B07B-6605310136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5C186-D47B-49A2-8FD6-EFCBFD15B2A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D7F465-C7C3-4CF1-80F9-EE070B4FD6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EAC334-0D8B-4B12-BA16-CE2EEE6C7C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5BEE0-0D66-43EF-AE9D-4F819B0DB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95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B24DA-5473-4DDA-9B5D-009FD836777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2C058-00A9-4911-AF48-9D31D3B22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7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053EA-6907-8F47-ACA5-08DBFA1C37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4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053EA-6907-8F47-ACA5-08DBFA1C37E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4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(15) Additional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30F75-B5EC-044F-A636-30352D0A135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61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1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9C0D-A1A8-49A2-B13A-E578E5E63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i="0">
                <a:solidFill>
                  <a:srgbClr val="ACA190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D7D8-9E24-4239-A355-FC8BEB7942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36" y="1479664"/>
            <a:ext cx="11014364" cy="48653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81FF42-5964-4D46-B178-FDAD1BF59D2C}"/>
              </a:ext>
            </a:extLst>
          </p:cNvPr>
          <p:cNvCxnSpPr/>
          <p:nvPr userDrawn="1"/>
        </p:nvCxnSpPr>
        <p:spPr>
          <a:xfrm>
            <a:off x="339436" y="1175657"/>
            <a:ext cx="11014364" cy="0"/>
          </a:xfrm>
          <a:prstGeom prst="line">
            <a:avLst/>
          </a:prstGeom>
          <a:ln w="22225">
            <a:gradFill>
              <a:gsLst>
                <a:gs pos="0">
                  <a:schemeClr val="accent6">
                    <a:lumMod val="75000"/>
                    <a:alpha val="14000"/>
                  </a:schemeClr>
                </a:gs>
                <a:gs pos="55000">
                  <a:schemeClr val="accent6">
                    <a:lumMod val="75000"/>
                    <a:alpha val="51000"/>
                  </a:schemeClr>
                </a:gs>
                <a:gs pos="83000">
                  <a:schemeClr val="accent6">
                    <a:lumMod val="75000"/>
                  </a:schemeClr>
                </a:gs>
                <a:gs pos="100000">
                  <a:srgbClr val="ACA190"/>
                </a:gs>
              </a:gsLst>
              <a:lin ang="96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853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27ED-C799-AA4A-BA7C-2FFFBEA25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AND CONTENT - Click to add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D4B9F0-F682-C847-A4A4-C8832F006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C6C40D-F7AE-5D42-B2A9-60C9F62ADE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700" y="1409700"/>
            <a:ext cx="11049000" cy="4610100"/>
          </a:xfrm>
        </p:spPr>
        <p:txBody>
          <a:bodyPr/>
          <a:lstStyle/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643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76D2-8435-708B-9C12-A2DDE33F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950083" cy="676374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6E0C3-D357-9904-3F83-469364BF9F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DD9EA8-5FFB-C9B1-1267-6671E46F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26" y="1225691"/>
            <a:ext cx="11239500" cy="50498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FEDC9B2-DEFB-E449-1A1F-85E60AE31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Exo 2 Semi Bold" pitchFamily="2" charset="77"/>
              </a:defRPr>
            </a:lvl1pPr>
          </a:lstStyle>
          <a:p>
            <a:fld id="{6FB6B91F-BB11-E946-B7F6-1372EDB8DE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1983E-5F7D-4A6F-7455-559917154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720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3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9C0D-A1A8-49A2-B13A-E578E5E63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6" y="481106"/>
            <a:ext cx="11014364" cy="607464"/>
          </a:xfrm>
          <a:prstGeom prst="rect">
            <a:avLst/>
          </a:prstGeom>
        </p:spPr>
        <p:txBody>
          <a:bodyPr/>
          <a:lstStyle>
            <a:lvl1pPr>
              <a:defRPr i="0">
                <a:solidFill>
                  <a:srgbClr val="ACA190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D7D8-9E24-4239-A355-FC8BEB7942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36" y="1479664"/>
            <a:ext cx="11014364" cy="4865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CFE1B24-7EC2-4697-A268-80945C46C357}"/>
              </a:ext>
            </a:extLst>
          </p:cNvPr>
          <p:cNvCxnSpPr/>
          <p:nvPr userDrawn="1"/>
        </p:nvCxnSpPr>
        <p:spPr>
          <a:xfrm>
            <a:off x="339436" y="1175657"/>
            <a:ext cx="11014364" cy="0"/>
          </a:xfrm>
          <a:prstGeom prst="line">
            <a:avLst/>
          </a:prstGeom>
          <a:ln w="22225">
            <a:gradFill>
              <a:gsLst>
                <a:gs pos="0">
                  <a:schemeClr val="accent6">
                    <a:lumMod val="75000"/>
                    <a:alpha val="14000"/>
                  </a:schemeClr>
                </a:gs>
                <a:gs pos="55000">
                  <a:schemeClr val="accent6">
                    <a:lumMod val="75000"/>
                    <a:alpha val="51000"/>
                  </a:schemeClr>
                </a:gs>
                <a:gs pos="83000">
                  <a:schemeClr val="accent6">
                    <a:lumMod val="75000"/>
                  </a:schemeClr>
                </a:gs>
                <a:gs pos="100000">
                  <a:srgbClr val="ACA190"/>
                </a:gs>
              </a:gsLst>
              <a:lin ang="96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747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19D17F-A560-4C51-8F6D-AF96AADBA4B1}"/>
              </a:ext>
            </a:extLst>
          </p:cNvPr>
          <p:cNvSpPr/>
          <p:nvPr userDrawn="1"/>
        </p:nvSpPr>
        <p:spPr>
          <a:xfrm>
            <a:off x="0" y="1"/>
            <a:ext cx="12192000" cy="6494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8CC8A5D0-2F81-47BC-815C-7E661ED92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436" y="4571203"/>
            <a:ext cx="7596477" cy="12795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subtitle </a:t>
            </a:r>
          </a:p>
          <a:p>
            <a:pPr lvl="0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97BAFB-5B88-45E2-9B2E-82C5AC335B22}"/>
              </a:ext>
            </a:extLst>
          </p:cNvPr>
          <p:cNvCxnSpPr>
            <a:cxnSpLocks/>
          </p:cNvCxnSpPr>
          <p:nvPr userDrawn="1"/>
        </p:nvCxnSpPr>
        <p:spPr>
          <a:xfrm>
            <a:off x="339436" y="4134517"/>
            <a:ext cx="7596477" cy="0"/>
          </a:xfrm>
          <a:prstGeom prst="line">
            <a:avLst/>
          </a:prstGeom>
          <a:ln w="25400">
            <a:gradFill>
              <a:gsLst>
                <a:gs pos="50000">
                  <a:srgbClr val="CDC0AF"/>
                </a:gs>
                <a:gs pos="0">
                  <a:srgbClr val="E0DCD5"/>
                </a:gs>
                <a:gs pos="100000">
                  <a:schemeClr val="accent4"/>
                </a:gs>
              </a:gsLst>
              <a:lin ang="60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6544272F-141F-4789-A08C-BECFCDEA2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6" y="3316804"/>
            <a:ext cx="7596477" cy="607464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6A0827-1AE6-4803-A269-9F8E2E92BE97}"/>
              </a:ext>
            </a:extLst>
          </p:cNvPr>
          <p:cNvGrpSpPr/>
          <p:nvPr userDrawn="1"/>
        </p:nvGrpSpPr>
        <p:grpSpPr>
          <a:xfrm>
            <a:off x="0" y="6485839"/>
            <a:ext cx="12192000" cy="45722"/>
            <a:chOff x="0" y="3238497"/>
            <a:chExt cx="12192000" cy="4572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AB3853-D36E-477E-8E4E-8662E0EC4430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0BFC90-FC45-41E1-BE08-C5D259B3CF06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6A9CE3-F60A-4F33-8488-7D7F5B34E894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737293-2415-4A77-B944-4C1D731466B4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528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19D17F-A560-4C51-8F6D-AF96AADBA4B1}"/>
              </a:ext>
            </a:extLst>
          </p:cNvPr>
          <p:cNvSpPr/>
          <p:nvPr userDrawn="1"/>
        </p:nvSpPr>
        <p:spPr>
          <a:xfrm>
            <a:off x="0" y="1"/>
            <a:ext cx="12192000" cy="6494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8CC8A5D0-2F81-47BC-815C-7E661ED92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436" y="4571203"/>
            <a:ext cx="7596477" cy="12795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subtitle </a:t>
            </a:r>
          </a:p>
          <a:p>
            <a:pPr lvl="0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97BAFB-5B88-45E2-9B2E-82C5AC335B22}"/>
              </a:ext>
            </a:extLst>
          </p:cNvPr>
          <p:cNvCxnSpPr>
            <a:cxnSpLocks/>
          </p:cNvCxnSpPr>
          <p:nvPr userDrawn="1"/>
        </p:nvCxnSpPr>
        <p:spPr>
          <a:xfrm>
            <a:off x="339436" y="4134517"/>
            <a:ext cx="7596477" cy="0"/>
          </a:xfrm>
          <a:prstGeom prst="line">
            <a:avLst/>
          </a:prstGeom>
          <a:ln w="25400">
            <a:gradFill>
              <a:gsLst>
                <a:gs pos="50000">
                  <a:srgbClr val="CDC0AF"/>
                </a:gs>
                <a:gs pos="0">
                  <a:srgbClr val="E0DCD5"/>
                </a:gs>
                <a:gs pos="100000">
                  <a:schemeClr val="accent4"/>
                </a:gs>
              </a:gsLst>
              <a:lin ang="60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6544272F-141F-4789-A08C-BECFCDEA2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6" y="3316804"/>
            <a:ext cx="7596477" cy="60746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6A0827-1AE6-4803-A269-9F8E2E92BE97}"/>
              </a:ext>
            </a:extLst>
          </p:cNvPr>
          <p:cNvGrpSpPr/>
          <p:nvPr userDrawn="1"/>
        </p:nvGrpSpPr>
        <p:grpSpPr>
          <a:xfrm>
            <a:off x="0" y="6494804"/>
            <a:ext cx="12192000" cy="45722"/>
            <a:chOff x="0" y="3238497"/>
            <a:chExt cx="12192000" cy="4572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AB3853-D36E-477E-8E4E-8662E0EC4430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0BFC90-FC45-41E1-BE08-C5D259B3CF06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6A9CE3-F60A-4F33-8488-7D7F5B34E894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737293-2415-4A77-B944-4C1D731466B4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127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649" y="428098"/>
            <a:ext cx="9955268" cy="447391"/>
          </a:xfrm>
        </p:spPr>
        <p:txBody>
          <a:bodyPr/>
          <a:lstStyle>
            <a:lvl1pPr marL="0" indent="0" algn="l">
              <a:defRPr b="1" i="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Title and Content - 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D9171B-1652-4839-9910-A84CBDD2A0B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20725" y="1361542"/>
            <a:ext cx="10726738" cy="4702708"/>
          </a:xfrm>
        </p:spPr>
        <p:txBody>
          <a:bodyPr/>
          <a:lstStyle>
            <a:lvl1pPr marL="225425" indent="-225425">
              <a:buClrTx/>
              <a:buFont typeface="Wingdings" panose="05000000000000000000" pitchFamily="2" charset="2"/>
              <a:buChar char="§"/>
              <a:tabLst/>
              <a:defRPr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84029" indent="-182870">
              <a:buClrTx/>
              <a:buFont typeface="Wingdings" panose="05000000000000000000" pitchFamily="2" charset="2"/>
              <a:buChar char="§"/>
              <a:tabLst/>
              <a:defRPr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66900" indent="-182870">
              <a:buClrTx/>
              <a:buFont typeface="Wingdings" panose="05000000000000000000" pitchFamily="2" charset="2"/>
              <a:buChar char="§"/>
              <a:tabLst/>
              <a:defRPr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49771" indent="-182870">
              <a:buClrTx/>
              <a:buFont typeface="Wingdings" panose="05000000000000000000" pitchFamily="2" charset="2"/>
              <a:buChar char="§"/>
              <a:tabLst/>
              <a:defRPr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932642" indent="-182870">
              <a:buClrTx/>
              <a:buFont typeface="Wingdings" panose="05000000000000000000" pitchFamily="2" charset="2"/>
              <a:buChar char="§"/>
              <a:tabLst/>
              <a:defRPr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01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1DA1C4F-0952-460A-95F4-34F508F481C5}"/>
              </a:ext>
            </a:extLst>
          </p:cNvPr>
          <p:cNvSpPr/>
          <p:nvPr userDrawn="1"/>
        </p:nvSpPr>
        <p:spPr>
          <a:xfrm>
            <a:off x="-1319" y="0"/>
            <a:ext cx="12194639" cy="3800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21A84DD-7751-4795-8773-7F23E076A836}"/>
              </a:ext>
            </a:extLst>
          </p:cNvPr>
          <p:cNvSpPr/>
          <p:nvPr userDrawn="1"/>
        </p:nvSpPr>
        <p:spPr>
          <a:xfrm>
            <a:off x="0" y="1"/>
            <a:ext cx="12194639" cy="380016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B8F9103-4CDB-43A5-8AC7-B5BFC0C0EC5C}"/>
              </a:ext>
            </a:extLst>
          </p:cNvPr>
          <p:cNvSpPr/>
          <p:nvPr userDrawn="1"/>
        </p:nvSpPr>
        <p:spPr>
          <a:xfrm>
            <a:off x="0" y="0"/>
            <a:ext cx="12192000" cy="3800161"/>
          </a:xfrm>
          <a:prstGeom prst="rect">
            <a:avLst/>
          </a:prstGeom>
          <a:solidFill>
            <a:schemeClr val="accent5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C51A0EE-5902-4110-B7E6-FED8DDB793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232" y="3957037"/>
            <a:ext cx="8790622" cy="1708573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 b="1">
                <a:solidFill>
                  <a:schemeClr val="accent6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9DDB29D6-69BD-470E-9A8C-483224E8DD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231" y="5760233"/>
            <a:ext cx="6331823" cy="489581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presenters name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DBDD2AD-4C3F-4EE7-8614-59B55DBEA306}"/>
              </a:ext>
            </a:extLst>
          </p:cNvPr>
          <p:cNvSpPr/>
          <p:nvPr userDrawn="1"/>
        </p:nvSpPr>
        <p:spPr>
          <a:xfrm>
            <a:off x="-18" y="6527793"/>
            <a:ext cx="12192000" cy="33304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C31677-42F4-433C-8BCB-0FA5537CAF8F}"/>
              </a:ext>
            </a:extLst>
          </p:cNvPr>
          <p:cNvSpPr txBox="1"/>
          <p:nvPr userDrawn="1"/>
        </p:nvSpPr>
        <p:spPr>
          <a:xfrm>
            <a:off x="1402676" y="6558078"/>
            <a:ext cx="5107737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700"/>
              </a:lnSpc>
            </a:pPr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</a:rPr>
              <a:t>Sandia National Laboratories is a multimission laboratory managed and operated by National Technology &amp; Engineering Solutions of Sandia, LLC, a wholly owned subsidiary of Honeywell International Inc., for the U.S. Department of Energy’s National Nuclear Security Administration under contract DE-NA0003525.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FD493A3-721B-4D87-B0EE-D4B083C8BA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5476" y="166291"/>
            <a:ext cx="1469320" cy="5659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48494CD-4031-4790-B47A-D6749861A4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32" y="6613198"/>
            <a:ext cx="1298727" cy="170541"/>
          </a:xfrm>
          <a:prstGeom prst="rect">
            <a:avLst/>
          </a:prstGeom>
        </p:spPr>
      </p:pic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E0C8ED8D-0F68-4247-AA3B-87B64612A5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03932" y="5758418"/>
            <a:ext cx="2204922" cy="505778"/>
          </a:xfrm>
        </p:spPr>
        <p:txBody>
          <a:bodyPr>
            <a:noAutofit/>
          </a:bodyPr>
          <a:lstStyle>
            <a:lvl1pPr marL="0" indent="0" algn="r">
              <a:buNone/>
              <a:defRPr lang="en-US" sz="1400" b="0" kern="1200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202X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8FAD67B-220E-4807-845E-FC14478334B0}"/>
              </a:ext>
            </a:extLst>
          </p:cNvPr>
          <p:cNvGrpSpPr/>
          <p:nvPr userDrawn="1"/>
        </p:nvGrpSpPr>
        <p:grpSpPr>
          <a:xfrm>
            <a:off x="0" y="3781311"/>
            <a:ext cx="12192000" cy="45722"/>
            <a:chOff x="0" y="3238497"/>
            <a:chExt cx="12192000" cy="4572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80E5727-D123-499E-BF5F-0DC1572EDA1E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D1AFD6B-372F-46D8-A307-4847A16A5DF4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F90813E-6ADC-4DA2-8EDA-10D18B51CC7A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BBADDF2-2B1A-4975-A692-A3AD5370FDEF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B0F3370-2874-427A-89AF-3AC2F2828045}"/>
              </a:ext>
            </a:extLst>
          </p:cNvPr>
          <p:cNvGrpSpPr/>
          <p:nvPr userDrawn="1"/>
        </p:nvGrpSpPr>
        <p:grpSpPr>
          <a:xfrm>
            <a:off x="357840" y="-1461"/>
            <a:ext cx="4130393" cy="3592387"/>
            <a:chOff x="357840" y="-1461"/>
            <a:chExt cx="4130393" cy="35923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8488591-9F5C-484C-ADCD-2A359C1BD9C2}"/>
                </a:ext>
              </a:extLst>
            </p:cNvPr>
            <p:cNvSpPr/>
            <p:nvPr userDrawn="1"/>
          </p:nvSpPr>
          <p:spPr>
            <a:xfrm>
              <a:off x="357840" y="-1460"/>
              <a:ext cx="1298728" cy="3592386"/>
            </a:xfrm>
            <a:prstGeom prst="rect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2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40A29DB-5C87-4D13-B4E7-93C1F4B630A5}"/>
                </a:ext>
              </a:extLst>
            </p:cNvPr>
            <p:cNvSpPr/>
            <p:nvPr userDrawn="1"/>
          </p:nvSpPr>
          <p:spPr>
            <a:xfrm>
              <a:off x="1773673" y="0"/>
              <a:ext cx="1298728" cy="3185412"/>
            </a:xfrm>
            <a:prstGeom prst="rect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6F0320D-AADD-45D2-BA88-047645DAF3C7}"/>
                </a:ext>
              </a:extLst>
            </p:cNvPr>
            <p:cNvSpPr/>
            <p:nvPr userDrawn="1"/>
          </p:nvSpPr>
          <p:spPr>
            <a:xfrm>
              <a:off x="3189505" y="0"/>
              <a:ext cx="1298728" cy="2741736"/>
            </a:xfrm>
            <a:prstGeom prst="rect">
              <a:avLst/>
            </a:prstGeom>
            <a:blipFill dpi="0"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965BF83-7001-468B-8FDF-DEB58C8AA3FB}"/>
                </a:ext>
              </a:extLst>
            </p:cNvPr>
            <p:cNvSpPr/>
            <p:nvPr userDrawn="1"/>
          </p:nvSpPr>
          <p:spPr>
            <a:xfrm>
              <a:off x="357840" y="-1461"/>
              <a:ext cx="1298728" cy="3592386"/>
            </a:xfrm>
            <a:prstGeom prst="rect">
              <a:avLst/>
            </a:prstGeom>
            <a:solidFill>
              <a:schemeClr val="tx2">
                <a:lumMod val="5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88CC79A-1C67-4558-90D3-44AB4412738A}"/>
                </a:ext>
              </a:extLst>
            </p:cNvPr>
            <p:cNvSpPr/>
            <p:nvPr userDrawn="1"/>
          </p:nvSpPr>
          <p:spPr>
            <a:xfrm>
              <a:off x="1773673" y="-1461"/>
              <a:ext cx="1298728" cy="3185412"/>
            </a:xfrm>
            <a:prstGeom prst="rect">
              <a:avLst/>
            </a:prstGeom>
            <a:solidFill>
              <a:schemeClr val="tx2">
                <a:lumMod val="5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770E51D-563A-4A2C-A2FC-2A7AA537DC56}"/>
                </a:ext>
              </a:extLst>
            </p:cNvPr>
            <p:cNvSpPr/>
            <p:nvPr userDrawn="1"/>
          </p:nvSpPr>
          <p:spPr>
            <a:xfrm>
              <a:off x="3189505" y="-1461"/>
              <a:ext cx="1298728" cy="2741736"/>
            </a:xfrm>
            <a:prstGeom prst="rect">
              <a:avLst/>
            </a:prstGeom>
            <a:solidFill>
              <a:schemeClr val="tx2">
                <a:lumMod val="5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360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F40990-312A-4BB6-989A-60A8F14AC245}"/>
              </a:ext>
            </a:extLst>
          </p:cNvPr>
          <p:cNvSpPr/>
          <p:nvPr userDrawn="1"/>
        </p:nvSpPr>
        <p:spPr>
          <a:xfrm>
            <a:off x="0" y="0"/>
            <a:ext cx="12192000" cy="6543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416A39-7C14-4FB3-A8B4-D3D37A201F91}"/>
              </a:ext>
            </a:extLst>
          </p:cNvPr>
          <p:cNvSpPr/>
          <p:nvPr userDrawn="1"/>
        </p:nvSpPr>
        <p:spPr>
          <a:xfrm>
            <a:off x="0" y="-1"/>
            <a:ext cx="12194639" cy="3053865"/>
          </a:xfrm>
          <a:prstGeom prst="rect">
            <a:avLst/>
          </a:prstGeom>
          <a:gradFill>
            <a:gsLst>
              <a:gs pos="0">
                <a:srgbClr val="28557A">
                  <a:alpha val="86000"/>
                </a:srgbClr>
              </a:gs>
              <a:gs pos="58000">
                <a:schemeClr val="tx2">
                  <a:alpha val="93000"/>
                </a:schemeClr>
              </a:gs>
              <a:gs pos="100000">
                <a:srgbClr val="0E273E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B4A17FF-F11E-4B81-8B72-DE4E7EF3DA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435" y="980205"/>
            <a:ext cx="9052495" cy="1099456"/>
          </a:xfrm>
        </p:spPr>
        <p:txBody>
          <a:bodyPr anchor="ctr">
            <a:normAutofit/>
          </a:bodyPr>
          <a:lstStyle>
            <a:lvl1pPr marL="0" indent="0">
              <a:buNone/>
              <a:defRPr sz="44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TITLE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6D20526-EB6B-44AF-B342-2FB126433E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9435" y="3426437"/>
            <a:ext cx="7880639" cy="437696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presenters name</a:t>
            </a:r>
          </a:p>
          <a:p>
            <a:pPr lvl="0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DDB065F-5DBC-40CC-9DAE-5343C5B0D7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91930" y="3426436"/>
            <a:ext cx="2428595" cy="407286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202X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095E59-0562-415A-B112-89B5811AB654}"/>
              </a:ext>
            </a:extLst>
          </p:cNvPr>
          <p:cNvSpPr/>
          <p:nvPr userDrawn="1"/>
        </p:nvSpPr>
        <p:spPr>
          <a:xfrm>
            <a:off x="1" y="6527189"/>
            <a:ext cx="12192000" cy="3185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731D93-7990-4EED-B4B4-4BA4DE4777A3}"/>
              </a:ext>
            </a:extLst>
          </p:cNvPr>
          <p:cNvSpPr txBox="1"/>
          <p:nvPr userDrawn="1"/>
        </p:nvSpPr>
        <p:spPr>
          <a:xfrm>
            <a:off x="1588141" y="6565756"/>
            <a:ext cx="5982374" cy="27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700"/>
              </a:lnSpc>
            </a:pPr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</a:rPr>
              <a:t>Sandia National Laboratories is a multimission laboratory managed and operated by National Technology &amp; Engineering Solutions of Sandia, LLC, a wholly owned subsidiary of Honeywell International Inc., for the U.S. Department of Energy’s National Nuclear Security Administration under contract DE-NA0003525.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19C3E1-41FA-42AE-BC70-5415E3BA3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51" y="6616778"/>
            <a:ext cx="1326690" cy="174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21F22D-3EFE-4090-90F1-A784634F91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433" y="351732"/>
            <a:ext cx="2668009" cy="40732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7F9CA6F-C25E-47C7-B145-A94E7B7405A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39433" y="2244310"/>
            <a:ext cx="9052496" cy="607464"/>
          </a:xfrm>
        </p:spPr>
        <p:txBody>
          <a:bodyPr>
            <a:normAutofit/>
          </a:bodyPr>
          <a:lstStyle>
            <a:lvl1pPr>
              <a:defRPr sz="1800" b="1">
                <a:latin typeface="+mn-lt"/>
              </a:defRPr>
            </a:lvl1pPr>
          </a:lstStyle>
          <a:p>
            <a:r>
              <a:rPr lang="en-US" dirty="0"/>
              <a:t>Click to edit subtitle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E89B6F8-E4A2-4D2A-A46C-2990B27D6944}"/>
              </a:ext>
            </a:extLst>
          </p:cNvPr>
          <p:cNvGrpSpPr/>
          <p:nvPr userDrawn="1"/>
        </p:nvGrpSpPr>
        <p:grpSpPr>
          <a:xfrm>
            <a:off x="0" y="3050852"/>
            <a:ext cx="12192000" cy="45722"/>
            <a:chOff x="0" y="3238497"/>
            <a:chExt cx="12192000" cy="4572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10D77FE-1418-49F3-BF77-7EC438A895A3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3E02EC6-E222-4BCB-8960-E1F1071642F1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F8023A3-A384-42B9-9CA4-652C540DC480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DDE6DD6-9A37-4C88-A26E-6DDE75C91FD0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866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Pag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9C0D-A1A8-49A2-B13A-E578E5E63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i="0">
                <a:solidFill>
                  <a:srgbClr val="ACA190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D7D8-9E24-4239-A355-FC8BEB7942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36" y="1479664"/>
            <a:ext cx="11014364" cy="48653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0EDFE15-7DC2-430C-8F73-E36E8DEB88A9}"/>
              </a:ext>
            </a:extLst>
          </p:cNvPr>
          <p:cNvCxnSpPr/>
          <p:nvPr userDrawn="1"/>
        </p:nvCxnSpPr>
        <p:spPr>
          <a:xfrm>
            <a:off x="339436" y="1175657"/>
            <a:ext cx="11014364" cy="0"/>
          </a:xfrm>
          <a:prstGeom prst="line">
            <a:avLst/>
          </a:prstGeom>
          <a:ln w="22225">
            <a:gradFill>
              <a:gsLst>
                <a:gs pos="0">
                  <a:schemeClr val="accent6">
                    <a:lumMod val="75000"/>
                    <a:alpha val="14000"/>
                  </a:schemeClr>
                </a:gs>
                <a:gs pos="55000">
                  <a:schemeClr val="accent6">
                    <a:lumMod val="75000"/>
                    <a:alpha val="51000"/>
                  </a:schemeClr>
                </a:gs>
                <a:gs pos="83000">
                  <a:schemeClr val="accent6">
                    <a:lumMod val="75000"/>
                  </a:schemeClr>
                </a:gs>
                <a:gs pos="100000">
                  <a:srgbClr val="ACA190"/>
                </a:gs>
              </a:gsLst>
              <a:lin ang="96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23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19D17F-A560-4C51-8F6D-AF96AADBA4B1}"/>
              </a:ext>
            </a:extLst>
          </p:cNvPr>
          <p:cNvSpPr/>
          <p:nvPr userDrawn="1"/>
        </p:nvSpPr>
        <p:spPr>
          <a:xfrm>
            <a:off x="0" y="1"/>
            <a:ext cx="12192000" cy="6494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8CC8A5D0-2F81-47BC-815C-7E661ED92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436" y="4571203"/>
            <a:ext cx="7596477" cy="12795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subtitle </a:t>
            </a:r>
          </a:p>
          <a:p>
            <a:pPr lvl="0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97BAFB-5B88-45E2-9B2E-82C5AC335B22}"/>
              </a:ext>
            </a:extLst>
          </p:cNvPr>
          <p:cNvCxnSpPr>
            <a:cxnSpLocks/>
          </p:cNvCxnSpPr>
          <p:nvPr userDrawn="1"/>
        </p:nvCxnSpPr>
        <p:spPr>
          <a:xfrm>
            <a:off x="339436" y="4134517"/>
            <a:ext cx="7596477" cy="0"/>
          </a:xfrm>
          <a:prstGeom prst="line">
            <a:avLst/>
          </a:prstGeom>
          <a:ln w="25400">
            <a:gradFill>
              <a:gsLst>
                <a:gs pos="50000">
                  <a:srgbClr val="CDC0AF"/>
                </a:gs>
                <a:gs pos="0">
                  <a:srgbClr val="E0DCD5"/>
                </a:gs>
                <a:gs pos="100000">
                  <a:schemeClr val="accent4"/>
                </a:gs>
              </a:gsLst>
              <a:lin ang="6000000" scaled="0"/>
            </a:gra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6544272F-141F-4789-A08C-BECFCDEA2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6" y="3316804"/>
            <a:ext cx="7596477" cy="60746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6A0827-1AE6-4803-A269-9F8E2E92BE97}"/>
              </a:ext>
            </a:extLst>
          </p:cNvPr>
          <p:cNvGrpSpPr/>
          <p:nvPr userDrawn="1"/>
        </p:nvGrpSpPr>
        <p:grpSpPr>
          <a:xfrm>
            <a:off x="0" y="6494804"/>
            <a:ext cx="12192000" cy="45722"/>
            <a:chOff x="0" y="3238497"/>
            <a:chExt cx="12192000" cy="4572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AB3853-D36E-477E-8E4E-8662E0EC4430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0BFC90-FC45-41E1-BE08-C5D259B3CF06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6A9CE3-F60A-4F33-8488-7D7F5B34E894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737293-2415-4A77-B944-4C1D731466B4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821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9BFA6D-A955-439E-A0E5-1AB1A12055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00938" y="1746250"/>
            <a:ext cx="2058987" cy="2654300"/>
          </a:xfr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pPr>
            <a:r>
              <a:rPr lang="en-US" dirty="0"/>
              <a:t>Click icon to add image</a:t>
            </a:r>
          </a:p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049C78A-3DC8-45D3-A26A-6FFE899CD4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05700" y="4470400"/>
            <a:ext cx="2054225" cy="2387600"/>
          </a:xfr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pPr>
            <a:r>
              <a:rPr lang="en-US" dirty="0"/>
              <a:t>Click icon to add image</a:t>
            </a:r>
          </a:p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B54185A-8EFE-4548-982B-1EDBBFCAEFA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32950" y="0"/>
            <a:ext cx="2582863" cy="6858000"/>
          </a:xfr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Tx/>
              <a:buNone/>
              <a:tabLst/>
              <a:defRPr/>
            </a:pPr>
            <a:r>
              <a:rPr lang="en-US" dirty="0"/>
              <a:t>Click icon to add image</a:t>
            </a:r>
          </a:p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78D265-8237-4E84-A42B-B6D970D096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00938" y="0"/>
            <a:ext cx="2058987" cy="1676400"/>
          </a:xfrm>
        </p:spPr>
        <p:txBody>
          <a:bodyPr/>
          <a:lstStyle/>
          <a:p>
            <a:r>
              <a:rPr lang="en-US" dirty="0"/>
              <a:t>Click icon to add image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8AEBE3-2A78-4553-A048-1052FD0BFCEE}"/>
              </a:ext>
            </a:extLst>
          </p:cNvPr>
          <p:cNvSpPr txBox="1"/>
          <p:nvPr userDrawn="1"/>
        </p:nvSpPr>
        <p:spPr>
          <a:xfrm>
            <a:off x="912699" y="1027565"/>
            <a:ext cx="3355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150" baseline="0" dirty="0">
                <a:latin typeface="+mj-lt"/>
              </a:rPr>
              <a:t>Exceptional service in the national interest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6C4CE7-6928-41C6-A967-F16FB62D21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39" y="479998"/>
            <a:ext cx="1278290" cy="4923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FA23B5-009B-43C4-80A7-C03C5E9B2438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3237716"/>
            <a:ext cx="5439594" cy="27432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BB55282D-2C55-5C42-B024-1B8C4E8C9456}"/>
              </a:ext>
            </a:extLst>
          </p:cNvPr>
          <p:cNvGrpSpPr/>
          <p:nvPr userDrawn="1"/>
        </p:nvGrpSpPr>
        <p:grpSpPr>
          <a:xfrm>
            <a:off x="966239" y="6037064"/>
            <a:ext cx="5992470" cy="682997"/>
            <a:chOff x="1131349" y="5584945"/>
            <a:chExt cx="5992470" cy="6829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BCB200-BD6B-7344-9D4F-A05BA66D12C8}"/>
                </a:ext>
              </a:extLst>
            </p:cNvPr>
            <p:cNvSpPr txBox="1"/>
            <p:nvPr/>
          </p:nvSpPr>
          <p:spPr>
            <a:xfrm>
              <a:off x="1131349" y="5776717"/>
              <a:ext cx="5992470" cy="491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800" b="0" i="0" kern="1200" dirty="0">
                  <a:solidFill>
                    <a:schemeClr val="bg2">
                      <a:lumMod val="50000"/>
                    </a:schemeClr>
                  </a:solidFill>
                  <a:effectLst/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Sandia National Laboratories is a </a:t>
              </a:r>
              <a:r>
                <a:rPr lang="en-US" sz="800" b="0" i="0" kern="1200" dirty="0" err="1">
                  <a:solidFill>
                    <a:schemeClr val="bg2">
                      <a:lumMod val="50000"/>
                    </a:schemeClr>
                  </a:solidFill>
                  <a:effectLst/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multimission</a:t>
              </a:r>
              <a:r>
                <a:rPr lang="en-US" sz="800" b="0" i="0" kern="1200" dirty="0">
                  <a:solidFill>
                    <a:schemeClr val="bg2">
                      <a:lumMod val="50000"/>
                    </a:schemeClr>
                  </a:solidFill>
                  <a:effectLst/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 laboratory managed and operated by National Technology and Engineering Solutions of Sandia LLC, a wholly owned subsidiary of Honeywell International Inc. for the U.S. Department of Energy’s National Nuclear Security Administration under contract DE-NA0003525.</a:t>
              </a:r>
              <a:endParaRPr lang="en-US" sz="800" b="0" i="0" dirty="0">
                <a:solidFill>
                  <a:schemeClr val="bg2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091358C-3474-9349-A47D-1B26EB88D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9176" y="5584945"/>
              <a:ext cx="654939" cy="15919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4E36C66-79FB-FF45-A1C6-C60EEC0F8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924" y="5597275"/>
              <a:ext cx="463192" cy="134533"/>
            </a:xfrm>
            <a:prstGeom prst="rect">
              <a:avLst/>
            </a:prstGeom>
          </p:spPr>
        </p:pic>
      </p:grp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4F4B2CE-B036-B94C-A19A-01D5D1D15C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7244" y="6517494"/>
            <a:ext cx="2341466" cy="235145"/>
          </a:xfr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01159" indent="0">
              <a:buNone/>
              <a:defRPr sz="900"/>
            </a:lvl2pPr>
            <a:lvl3pPr marL="384030" indent="0">
              <a:buNone/>
              <a:defRPr sz="900"/>
            </a:lvl3pPr>
            <a:lvl4pPr marL="566901" indent="0">
              <a:buNone/>
              <a:defRPr sz="900"/>
            </a:lvl4pPr>
            <a:lvl5pPr marL="749772" indent="0">
              <a:buNone/>
              <a:defRPr sz="900"/>
            </a:lvl5pPr>
          </a:lstStyle>
          <a:p>
            <a:pPr lvl="0"/>
            <a:r>
              <a:rPr lang="en-US" dirty="0"/>
              <a:t>ENTER SAND20XX-XXXX P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3024E63-6E58-E148-AA8D-1486EBC7A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6239" y="1415454"/>
            <a:ext cx="5992470" cy="1655158"/>
          </a:xfrm>
        </p:spPr>
        <p:txBody>
          <a:bodyPr anchor="b">
            <a:normAutofit/>
          </a:bodyPr>
          <a:lstStyle>
            <a:lvl1pPr marL="0" indent="3175" algn="l">
              <a:lnSpc>
                <a:spcPts val="3700"/>
              </a:lnSpc>
              <a:defRPr sz="3600" b="1" i="0" spc="31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C61D0AC8-6BA2-294F-8255-542EBC706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3684" y="3458578"/>
            <a:ext cx="5915025" cy="941972"/>
          </a:xfrm>
        </p:spPr>
        <p:txBody>
          <a:bodyPr anchor="t"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Click to add Speakers/Authors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6E1D0D7-80F1-5E48-89EA-70C456FA1D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4066" y="4544880"/>
            <a:ext cx="5915025" cy="801203"/>
          </a:xfrm>
        </p:spPr>
        <p:txBody>
          <a:bodyPr>
            <a:normAutofit/>
          </a:bodyPr>
          <a:lstStyle>
            <a:lvl1pPr marL="0" indent="0">
              <a:buNone/>
              <a:defRPr sz="1200" b="0" i="0" cap="all" spc="110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01159" indent="0">
              <a:buNone/>
              <a:defRPr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84030" indent="0">
              <a:buNone/>
              <a:defRPr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66901" indent="0">
              <a:buNone/>
              <a:defRPr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749772" indent="0">
              <a:buNone/>
              <a:defRPr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LOCATION OR ADDITIONAL CONTENT</a:t>
            </a:r>
          </a:p>
        </p:txBody>
      </p:sp>
      <p:sp>
        <p:nvSpPr>
          <p:cNvPr id="33" name="Text Placeholder 33">
            <a:extLst>
              <a:ext uri="{FF2B5EF4-FFF2-40B4-BE49-F238E27FC236}">
                <a16:creationId xmlns:a16="http://schemas.microsoft.com/office/drawing/2014/main" id="{DC08B8FC-C648-3E4F-ADCE-15A0D7490D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84" y="5527183"/>
            <a:ext cx="5915025" cy="411162"/>
          </a:xfrm>
        </p:spPr>
        <p:txBody>
          <a:bodyPr>
            <a:normAutofit/>
          </a:bodyPr>
          <a:lstStyle>
            <a:lvl1pPr marL="0" indent="0">
              <a:buNone/>
              <a:defRPr sz="1200" b="0" i="0" spc="110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01159" indent="0">
              <a:buNone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84030" indent="0">
              <a:buNone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66901" indent="0">
              <a:buNone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749772" indent="0">
              <a:buNone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Date 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95297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_Only_U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/>
              <a:t>Title Only - Click to add title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047140F4-9603-3740-AC59-61030724E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356686"/>
            <a:ext cx="559397" cy="5702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ctr">
              <a:defRPr sz="1400" b="0" i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pPr algn="ctr"/>
            <a:fld id="{F6B149FD-26F7-3645-B4E7-BA8B8CC5EE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8">
            <a:extLst>
              <a:ext uri="{FF2B5EF4-FFF2-40B4-BE49-F238E27FC236}">
                <a16:creationId xmlns:a16="http://schemas.microsoft.com/office/drawing/2014/main" id="{32A26D86-2879-4B46-86CA-D69ABD3FE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572013"/>
            <a:ext cx="1088571" cy="27782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00" b="0" i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fld id="{DC07D2C2-EEDA-094F-A4D5-546DE82D3808}" type="datetimeFigureOut">
              <a:rPr lang="en-US" smtClean="0"/>
              <a:pPr/>
              <a:t>8/2/2026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2D51AB-5849-4D24-A6CB-78CB255CB20D}"/>
              </a:ext>
            </a:extLst>
          </p:cNvPr>
          <p:cNvSpPr/>
          <p:nvPr userDrawn="1"/>
        </p:nvSpPr>
        <p:spPr>
          <a:xfrm flipH="1">
            <a:off x="-1" y="6531266"/>
            <a:ext cx="12192000" cy="3267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BAC650-B29A-45B1-BADE-B1C3B851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81106"/>
            <a:ext cx="11014364" cy="60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C9DFC-5AF5-41D6-AB21-352136273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436" y="1479664"/>
            <a:ext cx="11322298" cy="4865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283E08-890A-4B70-B887-352CED49B7D5}"/>
              </a:ext>
            </a:extLst>
          </p:cNvPr>
          <p:cNvSpPr/>
          <p:nvPr userDrawn="1"/>
        </p:nvSpPr>
        <p:spPr>
          <a:xfrm>
            <a:off x="11661734" y="6554550"/>
            <a:ext cx="3962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F5B976E-8B92-413D-AED8-0E0920293FCF}" type="slidenum">
              <a:rPr lang="en-US" sz="1200" b="1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200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FB4323-1266-4A24-B8F0-DF6564C768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007" y="6571736"/>
            <a:ext cx="1600977" cy="2444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9C2156C-33B5-48E3-B225-F4858A87C86B}"/>
              </a:ext>
            </a:extLst>
          </p:cNvPr>
          <p:cNvGrpSpPr/>
          <p:nvPr userDrawn="1"/>
        </p:nvGrpSpPr>
        <p:grpSpPr>
          <a:xfrm>
            <a:off x="0" y="6491883"/>
            <a:ext cx="12192000" cy="45722"/>
            <a:chOff x="0" y="3238497"/>
            <a:chExt cx="12192000" cy="4572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BFC9D48-1B1D-4684-8CAB-E0F014817153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E1C3FB-02CE-4078-A878-2E14F361CDD4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41A165-4A7C-4B58-8CBD-1334D7541C40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3D6B426-1AAC-405A-9404-2C8217C12002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830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0" r:id="rId2"/>
    <p:sldLayoutId id="214748371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2D51AB-5849-4D24-A6CB-78CB255CB20D}"/>
              </a:ext>
            </a:extLst>
          </p:cNvPr>
          <p:cNvSpPr/>
          <p:nvPr userDrawn="1"/>
        </p:nvSpPr>
        <p:spPr>
          <a:xfrm flipH="1">
            <a:off x="-1" y="6531266"/>
            <a:ext cx="12192000" cy="3267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BAC650-B29A-45B1-BADE-B1C3B851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81106"/>
            <a:ext cx="11014364" cy="60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C9DFC-5AF5-41D6-AB21-352136273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436" y="1479664"/>
            <a:ext cx="11322298" cy="4865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283E08-890A-4B70-B887-352CED49B7D5}"/>
              </a:ext>
            </a:extLst>
          </p:cNvPr>
          <p:cNvSpPr/>
          <p:nvPr userDrawn="1"/>
        </p:nvSpPr>
        <p:spPr>
          <a:xfrm>
            <a:off x="11661734" y="6554550"/>
            <a:ext cx="3962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F5B976E-8B92-413D-AED8-0E0920293FCF}" type="slidenum">
              <a:rPr lang="en-US" sz="1200" b="1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200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FB4323-1266-4A24-B8F0-DF6564C768E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007" y="6571736"/>
            <a:ext cx="1600977" cy="2444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9C2156C-33B5-48E3-B225-F4858A87C86B}"/>
              </a:ext>
            </a:extLst>
          </p:cNvPr>
          <p:cNvGrpSpPr/>
          <p:nvPr userDrawn="1"/>
        </p:nvGrpSpPr>
        <p:grpSpPr>
          <a:xfrm>
            <a:off x="0" y="6491883"/>
            <a:ext cx="12192000" cy="45722"/>
            <a:chOff x="0" y="3238497"/>
            <a:chExt cx="12192000" cy="4572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BFC9D48-1B1D-4684-8CAB-E0F014817153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E1C3FB-02CE-4078-A878-2E14F361CDD4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41A165-4A7C-4B58-8CBD-1334D7541C40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3D6B426-1AAC-405A-9404-2C8217C12002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7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3" r:id="rId2"/>
    <p:sldLayoutId id="2147483690" r:id="rId3"/>
    <p:sldLayoutId id="2147483701" r:id="rId4"/>
    <p:sldLayoutId id="2147483714" r:id="rId5"/>
    <p:sldLayoutId id="2147483719" r:id="rId6"/>
    <p:sldLayoutId id="2147483720" r:id="rId7"/>
    <p:sldLayoutId id="214748372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2D51AB-5849-4D24-A6CB-78CB255CB20D}"/>
              </a:ext>
            </a:extLst>
          </p:cNvPr>
          <p:cNvSpPr/>
          <p:nvPr userDrawn="1"/>
        </p:nvSpPr>
        <p:spPr>
          <a:xfrm flipH="1">
            <a:off x="-1" y="6531266"/>
            <a:ext cx="12192000" cy="3267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BAC650-B29A-45B1-BADE-B1C3B851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81106"/>
            <a:ext cx="11014364" cy="60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C9DFC-5AF5-41D6-AB21-352136273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436" y="1479664"/>
            <a:ext cx="11322298" cy="4865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283E08-890A-4B70-B887-352CED49B7D5}"/>
              </a:ext>
            </a:extLst>
          </p:cNvPr>
          <p:cNvSpPr/>
          <p:nvPr userDrawn="1"/>
        </p:nvSpPr>
        <p:spPr>
          <a:xfrm>
            <a:off x="11661734" y="6554550"/>
            <a:ext cx="3962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F5B976E-8B92-413D-AED8-0E0920293FCF}" type="slidenum">
              <a:rPr lang="en-US" sz="1200" b="1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200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FB4323-1266-4A24-B8F0-DF6564C768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007" y="6571736"/>
            <a:ext cx="1600977" cy="2444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9C2156C-33B5-48E3-B225-F4858A87C86B}"/>
              </a:ext>
            </a:extLst>
          </p:cNvPr>
          <p:cNvGrpSpPr/>
          <p:nvPr userDrawn="1"/>
        </p:nvGrpSpPr>
        <p:grpSpPr>
          <a:xfrm>
            <a:off x="0" y="6491883"/>
            <a:ext cx="12192000" cy="45722"/>
            <a:chOff x="0" y="3238497"/>
            <a:chExt cx="12192000" cy="4572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BFC9D48-1B1D-4684-8CAB-E0F014817153}"/>
                </a:ext>
              </a:extLst>
            </p:cNvPr>
            <p:cNvSpPr/>
            <p:nvPr userDrawn="1"/>
          </p:nvSpPr>
          <p:spPr>
            <a:xfrm>
              <a:off x="0" y="3238500"/>
              <a:ext cx="3373222" cy="45719"/>
            </a:xfrm>
            <a:prstGeom prst="rect">
              <a:avLst/>
            </a:prstGeom>
            <a:solidFill>
              <a:srgbClr val="ACA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E1C3FB-02CE-4078-A878-2E14F361CDD4}"/>
                </a:ext>
              </a:extLst>
            </p:cNvPr>
            <p:cNvSpPr/>
            <p:nvPr userDrawn="1"/>
          </p:nvSpPr>
          <p:spPr>
            <a:xfrm>
              <a:off x="3373221" y="3238499"/>
              <a:ext cx="2685095" cy="45719"/>
            </a:xfrm>
            <a:prstGeom prst="rect">
              <a:avLst/>
            </a:prstGeom>
            <a:solidFill>
              <a:srgbClr val="568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41A165-4A7C-4B58-8CBD-1334D7541C40}"/>
                </a:ext>
              </a:extLst>
            </p:cNvPr>
            <p:cNvSpPr/>
            <p:nvPr userDrawn="1"/>
          </p:nvSpPr>
          <p:spPr>
            <a:xfrm>
              <a:off x="6058316" y="3238498"/>
              <a:ext cx="3268583" cy="45719"/>
            </a:xfrm>
            <a:prstGeom prst="rect">
              <a:avLst/>
            </a:prstGeom>
            <a:solidFill>
              <a:srgbClr val="A688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3D6B426-1AAC-405A-9404-2C8217C12002}"/>
                </a:ext>
              </a:extLst>
            </p:cNvPr>
            <p:cNvSpPr/>
            <p:nvPr userDrawn="1"/>
          </p:nvSpPr>
          <p:spPr>
            <a:xfrm>
              <a:off x="9326898" y="3238497"/>
              <a:ext cx="2865102" cy="45719"/>
            </a:xfrm>
            <a:prstGeom prst="rect">
              <a:avLst/>
            </a:prstGeom>
            <a:solidFill>
              <a:srgbClr val="BFA2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992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emf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jllosa@sandia.go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dmdunla@sandia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cs.cmu.edu/~enron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2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image" Target="../media/image53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3.png"/><Relationship Id="rId7" Type="http://schemas.openxmlformats.org/officeDocument/2006/relationships/image" Target="../media/image4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A75D219-A70C-AB40-BB27-5D6D5A3CE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0773" y="4188393"/>
            <a:ext cx="6969555" cy="1708573"/>
          </a:xfrm>
        </p:spPr>
        <p:txBody>
          <a:bodyPr/>
          <a:lstStyle/>
          <a:p>
            <a:pPr algn="ctr"/>
            <a:r>
              <a:rPr lang="en-US" sz="3200" dirty="0"/>
              <a:t>Carlos Llosa and Daniel Dunlavy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D6D3F511-53E4-1F4D-8C91-8658B23996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44725"/>
            <a:ext cx="9051925" cy="6064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Poisson-response Tensor-on-Tensor Regression and Applications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A38552-C892-8341-EE6E-4CDB89585D59}"/>
              </a:ext>
            </a:extLst>
          </p:cNvPr>
          <p:cNvSpPr txBox="1"/>
          <p:nvPr/>
        </p:nvSpPr>
        <p:spPr>
          <a:xfrm>
            <a:off x="10223341" y="6534968"/>
            <a:ext cx="19879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SAND2026-24182C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709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23461D4-5471-309A-C95F-CD95D4B58790}"/>
              </a:ext>
            </a:extLst>
          </p:cNvPr>
          <p:cNvSpPr txBox="1"/>
          <p:nvPr/>
        </p:nvSpPr>
        <p:spPr>
          <a:xfrm>
            <a:off x="282926" y="1162571"/>
            <a:ext cx="7032274" cy="4996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6495" indent="-306495">
              <a:lnSpc>
                <a:spcPts val="35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Element-wise regression </a:t>
            </a:r>
            <a:r>
              <a:rPr lang="en-US" sz="2400" dirty="0"/>
              <a:t>(ML-EM) [1]:</a:t>
            </a:r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ts val="3500"/>
              </a:lnSpc>
            </a:pPr>
            <a:endParaRPr lang="en-US" sz="2400" dirty="0"/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Ill-posed without constraints [2]</a:t>
            </a:r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06495" indent="-306495">
              <a:lnSpc>
                <a:spcPts val="35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NEW: </a:t>
            </a:r>
            <a:r>
              <a:rPr lang="en-US" sz="2400" b="1" dirty="0">
                <a:solidFill>
                  <a:srgbClr val="0070C0"/>
                </a:solidFill>
              </a:rPr>
              <a:t>Poisson-response 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Tensor-on-tensor regression</a:t>
            </a: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sz="2400" dirty="0">
                <a:sym typeface="Wingdings" pitchFamily="2" charset="2"/>
              </a:rPr>
              <a:t>(PToTR):</a:t>
            </a:r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06495" indent="-306495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Recovers full image and is well-posed </a:t>
            </a:r>
            <a:br>
              <a:rPr lang="en-US" sz="2400" dirty="0"/>
            </a:br>
            <a:r>
              <a:rPr lang="en-US" sz="2400" dirty="0"/>
              <a:t>due to use of low-rank model for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0D67B-8292-E5F7-CE62-0138F399C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2FF421-78F0-BADF-8936-AB83E250FF99}"/>
              </a:ext>
            </a:extLst>
          </p:cNvPr>
          <p:cNvGrpSpPr/>
          <p:nvPr/>
        </p:nvGrpSpPr>
        <p:grpSpPr>
          <a:xfrm>
            <a:off x="6869329" y="2187876"/>
            <a:ext cx="5251234" cy="1382033"/>
            <a:chOff x="3408453" y="2984064"/>
            <a:chExt cx="4895679" cy="12884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2BFAC08-7A6C-3C06-FBB2-B1F1BA264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1423" y="2984064"/>
              <a:ext cx="3710601" cy="487779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776729B-8954-FBC5-1F2F-D69823AB51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4852" y="3376560"/>
              <a:ext cx="0" cy="255852"/>
            </a:xfrm>
            <a:prstGeom prst="straightConnector1">
              <a:avLst/>
            </a:prstGeom>
            <a:ln w="57150">
              <a:solidFill>
                <a:srgbClr val="00ADD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8F74FFB-9E30-0C0C-3D4F-F6B3CE819F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66521" y="3448351"/>
              <a:ext cx="0" cy="333160"/>
            </a:xfrm>
            <a:prstGeom prst="straightConnector1">
              <a:avLst/>
            </a:prstGeom>
            <a:ln w="57150">
              <a:solidFill>
                <a:srgbClr val="00ADD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5009C1-9907-528B-F392-51B6FDE2C0D9}"/>
                </a:ext>
              </a:extLst>
            </p:cNvPr>
            <p:cNvSpPr txBox="1"/>
            <p:nvPr/>
          </p:nvSpPr>
          <p:spPr>
            <a:xfrm>
              <a:off x="3408453" y="3632412"/>
              <a:ext cx="2307140" cy="64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931" dirty="0"/>
                <a:t>Observed sinogram</a:t>
              </a:r>
            </a:p>
            <a:p>
              <a:pPr algn="ctr"/>
              <a:r>
                <a:rPr lang="en-US" sz="1931" dirty="0"/>
                <a:t>containing counts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89BE60E-7283-C645-16D9-3D24BCEBCF3F}"/>
                </a:ext>
              </a:extLst>
            </p:cNvPr>
            <p:cNvSpPr txBox="1"/>
            <p:nvPr/>
          </p:nvSpPr>
          <p:spPr>
            <a:xfrm>
              <a:off x="5848790" y="3800818"/>
              <a:ext cx="2455342" cy="3630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931" dirty="0"/>
                <a:t>Image to reconstruct</a:t>
              </a:r>
            </a:p>
          </p:txBody>
        </p:sp>
      </p:grpSp>
      <p:sp>
        <p:nvSpPr>
          <p:cNvPr id="12" name="Left Brace 11">
            <a:extLst>
              <a:ext uri="{FF2B5EF4-FFF2-40B4-BE49-F238E27FC236}">
                <a16:creationId xmlns:a16="http://schemas.microsoft.com/office/drawing/2014/main" id="{6D74805D-A203-50F4-EBA6-C67DB5E4DE75}"/>
              </a:ext>
            </a:extLst>
          </p:cNvPr>
          <p:cNvSpPr/>
          <p:nvPr/>
        </p:nvSpPr>
        <p:spPr>
          <a:xfrm rot="5400000">
            <a:off x="10528376" y="1493043"/>
            <a:ext cx="315066" cy="1000284"/>
          </a:xfrm>
          <a:prstGeom prst="leftBrace">
            <a:avLst>
              <a:gd name="adj1" fmla="val 59136"/>
              <a:gd name="adj2" fmla="val 50000"/>
            </a:avLst>
          </a:prstGeom>
          <a:ln w="38100">
            <a:solidFill>
              <a:srgbClr val="00AD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93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C63B36-E366-0507-8BCB-72020BBC3234}"/>
                  </a:ext>
                </a:extLst>
              </p:cNvPr>
              <p:cNvSpPr txBox="1"/>
              <p:nvPr/>
            </p:nvSpPr>
            <p:spPr>
              <a:xfrm>
                <a:off x="9334501" y="1416438"/>
                <a:ext cx="2693392" cy="389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931" dirty="0"/>
                  <a:t>Radon transform of </a:t>
                </a:r>
                <a14:m>
                  <m:oMath xmlns:m="http://schemas.openxmlformats.org/officeDocument/2006/math">
                    <m:r>
                      <a:rPr lang="en-US" sz="1931" b="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931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C63B36-E366-0507-8BCB-72020BBC3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501" y="1416438"/>
                <a:ext cx="2693392" cy="389466"/>
              </a:xfrm>
              <a:prstGeom prst="rect">
                <a:avLst/>
              </a:prstGeom>
              <a:blipFill>
                <a:blip r:embed="rId3"/>
                <a:stretch>
                  <a:fillRect l="-935" t="-9375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73631C47-98F6-561E-7FB2-681328C3A6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69" t="12356"/>
          <a:stretch/>
        </p:blipFill>
        <p:spPr>
          <a:xfrm>
            <a:off x="9446634" y="3869289"/>
            <a:ext cx="2390719" cy="23670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0232D5-E45B-6290-8CED-7D6744001C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143" t="12356" r="52940"/>
          <a:stretch/>
        </p:blipFill>
        <p:spPr>
          <a:xfrm>
            <a:off x="9047427" y="3869289"/>
            <a:ext cx="454270" cy="23670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55D90B-E6CC-ADC4-80C2-E996DA15D2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7" t="12356" r="69527"/>
          <a:stretch/>
        </p:blipFill>
        <p:spPr>
          <a:xfrm>
            <a:off x="7632998" y="3955010"/>
            <a:ext cx="1414430" cy="236703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8219951-0E95-004B-165B-EBAAF778C0B8}"/>
              </a:ext>
            </a:extLst>
          </p:cNvPr>
          <p:cNvCxnSpPr>
            <a:cxnSpLocks/>
          </p:cNvCxnSpPr>
          <p:nvPr/>
        </p:nvCxnSpPr>
        <p:spPr>
          <a:xfrm flipV="1">
            <a:off x="8344033" y="3508407"/>
            <a:ext cx="0" cy="312387"/>
          </a:xfrm>
          <a:prstGeom prst="straightConnector1">
            <a:avLst/>
          </a:prstGeom>
          <a:ln w="57150">
            <a:solidFill>
              <a:srgbClr val="00AD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177614C-B9C2-9228-2173-D18DBB267C65}"/>
              </a:ext>
            </a:extLst>
          </p:cNvPr>
          <p:cNvCxnSpPr>
            <a:cxnSpLocks/>
          </p:cNvCxnSpPr>
          <p:nvPr/>
        </p:nvCxnSpPr>
        <p:spPr>
          <a:xfrm flipV="1">
            <a:off x="10614698" y="3474501"/>
            <a:ext cx="0" cy="312387"/>
          </a:xfrm>
          <a:prstGeom prst="straightConnector1">
            <a:avLst/>
          </a:prstGeom>
          <a:ln w="57150">
            <a:solidFill>
              <a:srgbClr val="00AD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E6DF0EA-690A-3556-33B1-202BAC920640}"/>
              </a:ext>
            </a:extLst>
          </p:cNvPr>
          <p:cNvSpPr txBox="1"/>
          <p:nvPr/>
        </p:nvSpPr>
        <p:spPr>
          <a:xfrm>
            <a:off x="3814915" y="6431111"/>
            <a:ext cx="456216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rgbClr val="7C8EA0"/>
                </a:solidFill>
              </a:rPr>
              <a:t>[1] Shepp &amp; Vardi (1982); [2] Snyder, Miller, Thomas &amp; Politte (1987)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0E3DED-1F69-CC78-EFFB-41E7DD11D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6724" y="5705054"/>
            <a:ext cx="247076" cy="2838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7C03A3-D312-5594-82D5-3C5100E057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220" y="4583124"/>
            <a:ext cx="4876673" cy="4357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C3365F3-8DAE-EF67-FD50-AFC2B17E7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220" y="1839140"/>
            <a:ext cx="4894580" cy="435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9FC1FD-B7CF-BC7E-B959-174280947DEE}"/>
              </a:ext>
            </a:extLst>
          </p:cNvPr>
          <p:cNvSpPr txBox="1"/>
          <p:nvPr/>
        </p:nvSpPr>
        <p:spPr>
          <a:xfrm>
            <a:off x="2098765" y="307193"/>
            <a:ext cx="819236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positron emission tomography Image reconstruction </a:t>
            </a:r>
          </a:p>
        </p:txBody>
      </p:sp>
    </p:spTree>
    <p:extLst>
      <p:ext uri="{BB962C8B-B14F-4D97-AF65-F5344CB8AC3E}">
        <p14:creationId xmlns:p14="http://schemas.microsoft.com/office/powerpoint/2010/main" val="209559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ontent Placeholder 48">
            <a:extLst>
              <a:ext uri="{FF2B5EF4-FFF2-40B4-BE49-F238E27FC236}">
                <a16:creationId xmlns:a16="http://schemas.microsoft.com/office/drawing/2014/main" id="{9B39B9E7-8139-9FBC-2477-F9013604A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26" y="914400"/>
            <a:ext cx="11239500" cy="536110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four MRI measurements on same subject, scanner*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256 x 256 matrix slices → 256 x 1024 sinograms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Parameters: ML-EM (no low-rank): </a:t>
            </a:r>
            <a:r>
              <a:rPr lang="en-US" b="1" dirty="0">
                <a:solidFill>
                  <a:srgbClr val="FF0000"/>
                </a:solidFill>
              </a:rPr>
              <a:t>~ 63 million</a:t>
            </a:r>
          </a:p>
          <a:p>
            <a:r>
              <a:rPr lang="en-US" b="1" dirty="0">
                <a:solidFill>
                  <a:srgbClr val="FF0000"/>
                </a:solidFill>
              </a:rPr>
              <a:t>	              </a:t>
            </a:r>
            <a:r>
              <a:rPr lang="en-US" dirty="0"/>
              <a:t>PToTR: </a:t>
            </a:r>
            <a:r>
              <a:rPr lang="en-US" b="1" dirty="0">
                <a:solidFill>
                  <a:srgbClr val="0432FF"/>
                </a:solidFill>
              </a:rPr>
              <a:t>~ 63 thousand </a:t>
            </a:r>
            <a:r>
              <a:rPr lang="en-US" dirty="0"/>
              <a:t>(rank-84)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B32BE-1B10-C554-18D5-7DC2EA067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</p:spPr>
        <p:txBody>
          <a:bodyPr/>
          <a:lstStyle/>
          <a:p>
            <a:fld id="{6FB6B91F-BB11-E946-B7F6-1372EDB8DEC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B40704F-2317-6DD0-9FA9-1EEEDB6BC5C2}"/>
              </a:ext>
            </a:extLst>
          </p:cNvPr>
          <p:cNvSpPr txBox="1"/>
          <p:nvPr/>
        </p:nvSpPr>
        <p:spPr>
          <a:xfrm>
            <a:off x="0" y="6174051"/>
            <a:ext cx="15452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rgbClr val="7C8EA0"/>
                </a:solidFill>
              </a:rPr>
              <a:t>*Hawco, et al. (2022)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13E11F-3965-9A67-D784-7CD8BE900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920" y="2770354"/>
            <a:ext cx="4900487" cy="36499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4C6410-7CBD-3978-D67C-C0C19458C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978" y="238026"/>
            <a:ext cx="5267101" cy="596371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824F8DC-A02F-DD8E-0CC6-246A3E2BEBA6}"/>
              </a:ext>
            </a:extLst>
          </p:cNvPr>
          <p:cNvSpPr txBox="1"/>
          <p:nvPr/>
        </p:nvSpPr>
        <p:spPr>
          <a:xfrm>
            <a:off x="0" y="282663"/>
            <a:ext cx="819236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PET Image reconstruction </a:t>
            </a:r>
          </a:p>
        </p:txBody>
      </p:sp>
    </p:spTree>
    <p:extLst>
      <p:ext uri="{BB962C8B-B14F-4D97-AF65-F5344CB8AC3E}">
        <p14:creationId xmlns:p14="http://schemas.microsoft.com/office/powerpoint/2010/main" val="1858918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D485074-8A25-4536-8BDA-53DD7EAE9964}"/>
              </a:ext>
            </a:extLst>
          </p:cNvPr>
          <p:cNvSpPr txBox="1"/>
          <p:nvPr/>
        </p:nvSpPr>
        <p:spPr>
          <a:xfrm>
            <a:off x="317927" y="1490008"/>
            <a:ext cx="5217083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Poisson-tensor change-point detection</a:t>
            </a: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E9F2DF-C2F5-48A4-9490-D49326A1FEB9}"/>
              </a:ext>
            </a:extLst>
          </p:cNvPr>
          <p:cNvSpPr txBox="1"/>
          <p:nvPr/>
        </p:nvSpPr>
        <p:spPr>
          <a:xfrm>
            <a:off x="6613952" y="1490008"/>
            <a:ext cx="5217083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Equivalent PTANOVA formulation</a:t>
            </a: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6E99A3-3BFA-4BB9-9864-D6A801138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514" y="2067098"/>
            <a:ext cx="2365774" cy="2846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A5BD3F-53E8-4F31-BB3C-DBBA8749F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708" y="2163033"/>
            <a:ext cx="352425" cy="31061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14E8EED-A1C7-4E06-820B-08E996CEDAF5}"/>
              </a:ext>
            </a:extLst>
          </p:cNvPr>
          <p:cNvSpPr txBox="1"/>
          <p:nvPr/>
        </p:nvSpPr>
        <p:spPr>
          <a:xfrm>
            <a:off x="1749308" y="2137140"/>
            <a:ext cx="3594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changes in mean at time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61F431B-7387-49D2-9820-D80EC183FF09}"/>
              </a:ext>
            </a:extLst>
          </p:cNvPr>
          <p:cNvSpPr/>
          <p:nvPr/>
        </p:nvSpPr>
        <p:spPr>
          <a:xfrm>
            <a:off x="5722056" y="2402715"/>
            <a:ext cx="704850" cy="570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5E88F-81E2-4D00-A9FA-69993CDC1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73" y="2801107"/>
            <a:ext cx="4965273" cy="684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B8E153-6176-4FCB-8DB5-344CBAC7F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5402" y="2656593"/>
            <a:ext cx="4921808" cy="8057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7DAFDC-8A6F-4EB8-952D-628994B062E1}"/>
              </a:ext>
            </a:extLst>
          </p:cNvPr>
          <p:cNvSpPr txBox="1"/>
          <p:nvPr/>
        </p:nvSpPr>
        <p:spPr>
          <a:xfrm>
            <a:off x="689402" y="3702200"/>
            <a:ext cx="44291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Mean before change-point: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Mean after change-point: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Change-point location: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C02BF3B-AC02-4BB2-978F-46B81AEF30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18" r="54450" b="46048"/>
          <a:stretch/>
        </p:blipFill>
        <p:spPr>
          <a:xfrm>
            <a:off x="4333327" y="3730338"/>
            <a:ext cx="388883" cy="3693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314C0E5-D898-41C9-B185-178F49AFB8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14" t="46195" r="53882" b="-147"/>
          <a:stretch/>
        </p:blipFill>
        <p:spPr>
          <a:xfrm>
            <a:off x="4109489" y="4042948"/>
            <a:ext cx="422275" cy="3693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53D9620-E960-4D2A-B695-4D086CA93B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85" r="15811" b="46048"/>
          <a:stretch/>
        </p:blipFill>
        <p:spPr>
          <a:xfrm>
            <a:off x="3796751" y="4302360"/>
            <a:ext cx="422275" cy="36933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1C8465C-8C49-41A2-A6CA-6A3F30C79241}"/>
              </a:ext>
            </a:extLst>
          </p:cNvPr>
          <p:cNvSpPr txBox="1"/>
          <p:nvPr/>
        </p:nvSpPr>
        <p:spPr>
          <a:xfrm>
            <a:off x="6785402" y="3661863"/>
            <a:ext cx="44291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Mean before change-point: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Mean after change-point: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Change-point location: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D8A3BC1-38E6-4BE9-9140-7C081C081A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85" r="15811" b="46048"/>
          <a:stretch/>
        </p:blipFill>
        <p:spPr>
          <a:xfrm>
            <a:off x="9905451" y="4274723"/>
            <a:ext cx="422275" cy="369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6B9E98-6089-42AA-9216-C4D3B0D47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2057" y="3681326"/>
            <a:ext cx="1107353" cy="3337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05C2E9-7E62-45A0-8D58-B66B4B4343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9882" y="4009715"/>
            <a:ext cx="1066901" cy="3084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D617E68-C31E-4FE6-857F-3A32D58752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85" r="15811" b="46048"/>
          <a:stretch/>
        </p:blipFill>
        <p:spPr>
          <a:xfrm>
            <a:off x="4539249" y="2111168"/>
            <a:ext cx="422275" cy="369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C16616-FF6E-89F3-25F5-CACE4D861C3C}"/>
              </a:ext>
            </a:extLst>
          </p:cNvPr>
          <p:cNvSpPr txBox="1"/>
          <p:nvPr/>
        </p:nvSpPr>
        <p:spPr>
          <a:xfrm>
            <a:off x="342900" y="5886390"/>
            <a:ext cx="11353800" cy="400110"/>
          </a:xfrm>
          <a:prstGeom prst="rect">
            <a:avLst/>
          </a:prstGeom>
          <a:solidFill>
            <a:srgbClr val="00407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Originally solved using PToTR → Now we can perform parameter inference via </a:t>
            </a:r>
            <a:r>
              <a:rPr lang="en-US" sz="2000" dirty="0" err="1">
                <a:solidFill>
                  <a:schemeClr val="bg1"/>
                </a:solidFill>
              </a:rPr>
              <a:t>GToTR</a:t>
            </a:r>
            <a:endParaRPr lang="en-US" sz="20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3664427-E528-9E57-4502-BDCC77A27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</p:spPr>
        <p:txBody>
          <a:bodyPr/>
          <a:lstStyle/>
          <a:p>
            <a:fld id="{6FB6B91F-BB11-E946-B7F6-1372EDB8DEC1}" type="slidenum">
              <a:rPr lang="en-US" sz="1000" b="1">
                <a:solidFill>
                  <a:schemeClr val="tx2"/>
                </a:solidFill>
                <a:latin typeface="Exo 2 Semi Bold" pitchFamily="2" charset="77"/>
              </a:rPr>
              <a:pPr/>
              <a:t>12</a:t>
            </a:fld>
            <a:endParaRPr lang="en-US" sz="1000" b="1" dirty="0">
              <a:solidFill>
                <a:schemeClr val="tx2"/>
              </a:solidFill>
              <a:latin typeface="Exo 2 Semi Bold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EEFA9E-A175-AF86-0C9D-D0B72288EFAC}"/>
              </a:ext>
            </a:extLst>
          </p:cNvPr>
          <p:cNvSpPr txBox="1"/>
          <p:nvPr/>
        </p:nvSpPr>
        <p:spPr>
          <a:xfrm>
            <a:off x="2098765" y="307193"/>
            <a:ext cx="819236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PToTR and Change-Point Detection</a:t>
            </a:r>
          </a:p>
        </p:txBody>
      </p:sp>
    </p:spTree>
    <p:extLst>
      <p:ext uri="{BB962C8B-B14F-4D97-AF65-F5344CB8AC3E}">
        <p14:creationId xmlns:p14="http://schemas.microsoft.com/office/powerpoint/2010/main" val="410542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29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3A6513-6675-487F-A61C-2EECFE3D876F}"/>
                  </a:ext>
                </a:extLst>
              </p:cNvPr>
              <p:cNvSpPr txBox="1"/>
              <p:nvPr/>
            </p:nvSpPr>
            <p:spPr>
              <a:xfrm>
                <a:off x="158476" y="3181060"/>
                <a:ext cx="6185123" cy="2554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10 computers communicating via 15 apps over 14 time-steps: 14 count tensors of size 10 x 10 x 15.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Event occurs at time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000" dirty="0"/>
                  <a:t> that changes communication pattern: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All communications generated independently from Poisson(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 dirty="0"/>
                  <a:t>),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=5.</m:t>
                    </m:r>
                  </m:oMath>
                </a14:m>
                <a:r>
                  <a:rPr lang="en-US" sz="2000" dirty="0"/>
                  <a:t>	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One app usage patterns changes to Poisson(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after time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000" dirty="0"/>
                  <a:t>, where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=1, 2, 3, 5, 20, 100</m:t>
                    </m:r>
                  </m:oMath>
                </a14:m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3A6513-6675-487F-A61C-2EECFE3D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76" y="3181060"/>
                <a:ext cx="6185123" cy="2554545"/>
              </a:xfrm>
              <a:prstGeom prst="rect">
                <a:avLst/>
              </a:prstGeom>
              <a:blipFill>
                <a:blip r:embed="rId3"/>
                <a:stretch>
                  <a:fillRect l="-887" t="-1432" r="-1675" b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F9FDAFE-B73F-7843-2670-AB41EF4A0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0627" y="1043844"/>
            <a:ext cx="5552897" cy="52002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FBE5D9-7CE9-9E38-1ED4-8405E27F4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60800"/>
            <a:ext cx="6185123" cy="17640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CC7048-3EA5-2F75-D9B0-ECF04F5D1259}"/>
              </a:ext>
            </a:extLst>
          </p:cNvPr>
          <p:cNvSpPr txBox="1"/>
          <p:nvPr/>
        </p:nvSpPr>
        <p:spPr>
          <a:xfrm>
            <a:off x="2098765" y="307193"/>
            <a:ext cx="819236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Change-point detection: Simulated Data</a:t>
            </a:r>
          </a:p>
        </p:txBody>
      </p:sp>
    </p:spTree>
    <p:extLst>
      <p:ext uri="{BB962C8B-B14F-4D97-AF65-F5344CB8AC3E}">
        <p14:creationId xmlns:p14="http://schemas.microsoft.com/office/powerpoint/2010/main" val="366163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A0898-5CC8-4AA5-9556-644F90425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903" y="184272"/>
            <a:ext cx="11014364" cy="60746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Conclusions and path forward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0F1CA7-00FF-459A-9E4B-2D8A79A0315F}"/>
                  </a:ext>
                </a:extLst>
              </p:cNvPr>
              <p:cNvSpPr txBox="1"/>
              <p:nvPr/>
            </p:nvSpPr>
            <p:spPr>
              <a:xfrm>
                <a:off x="387165" y="957291"/>
                <a:ext cx="10645671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Model:  Linear regression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Tensor regression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2400" dirty="0"/>
                  <a:t> Poisson tensor regression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Low-rank tensors and constrained optimization </a:t>
                </a:r>
              </a:p>
              <a:p>
                <a:pPr lvl="1"/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Methods: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Tensor autoregressive models: temporal prediction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2D PET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4D PET: stable estimation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ANOVA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TANOVA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PTANOVA: change-point detection for tensor count data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Where we are going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Generalized Tensor-on-Tensor Regression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Other low-rank tensor formats (Tucker, TT, others)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Uncertainty quantification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Error bounds and applications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0F1CA7-00FF-459A-9E4B-2D8A79A03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65" y="957291"/>
                <a:ext cx="10645671" cy="4893647"/>
              </a:xfrm>
              <a:prstGeom prst="rect">
                <a:avLst/>
              </a:prstGeom>
              <a:blipFill>
                <a:blip r:embed="rId2"/>
                <a:stretch>
                  <a:fillRect l="-802" t="-996" b="-1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6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2419350" y="2921000"/>
            <a:ext cx="7677484" cy="1356360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2800" dirty="0">
                <a:latin typeface="Open Sans"/>
                <a:ea typeface="Open Sans"/>
                <a:cs typeface="Open Sans"/>
              </a:rPr>
              <a:t>For follow-up questions reach out to: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/>
                <a:ea typeface="Open Sans"/>
                <a:cs typeface="Open Sans"/>
              </a:rPr>
              <a:t>Carlos Llosa  </a:t>
            </a:r>
            <a:r>
              <a:rPr lang="en-US" sz="2800" dirty="0">
                <a:latin typeface="Open Sans"/>
                <a:ea typeface="Open Sans"/>
                <a:cs typeface="Open Sans"/>
                <a:hlinkClick r:id="rId3"/>
              </a:rPr>
              <a:t>cjllosa@sandia.gov</a:t>
            </a:r>
            <a:r>
              <a:rPr lang="en-US" sz="2800" dirty="0">
                <a:latin typeface="Open Sans"/>
                <a:ea typeface="Open Sans"/>
                <a:cs typeface="Open Sans"/>
              </a:rPr>
              <a:t>,  </a:t>
            </a:r>
            <a:endParaRPr lang="en-US" sz="2800" dirty="0"/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/>
                <a:ea typeface="Open Sans"/>
                <a:cs typeface="Open Sans"/>
              </a:rPr>
              <a:t>Danny Dunlavy </a:t>
            </a:r>
            <a:r>
              <a:rPr lang="en-US" sz="2800" dirty="0">
                <a:latin typeface="Open Sans"/>
                <a:ea typeface="Open Sans"/>
                <a:cs typeface="Open Sans"/>
                <a:hlinkClick r:id="rId4"/>
              </a:rPr>
              <a:t>dmdunla@sandia.gov</a:t>
            </a:r>
            <a:endParaRPr lang="en-US" sz="28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BD1E52-B373-4364-AB7D-7A49312A1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700" y="1339471"/>
            <a:ext cx="7671134" cy="774779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Thank You!</a:t>
            </a:r>
            <a:endParaRPr lang="en-US" sz="5400" dirty="0">
              <a:solidFill>
                <a:schemeClr val="accent2">
                  <a:lumMod val="75000"/>
                </a:schemeClr>
              </a:solidFill>
              <a:ea typeface="Open Sans bold"/>
              <a:cs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92575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7E62-C838-487F-9EC5-2273A8622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18" y="113694"/>
            <a:ext cx="5995282" cy="60746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Motivating problems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2F4578-38F3-42F1-A054-E0537DC9CD12}"/>
              </a:ext>
            </a:extLst>
          </p:cNvPr>
          <p:cNvSpPr txBox="1"/>
          <p:nvPr/>
        </p:nvSpPr>
        <p:spPr>
          <a:xfrm>
            <a:off x="255042" y="2883932"/>
            <a:ext cx="32869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DD9"/>
                </a:solidFill>
              </a:rPr>
              <a:t>Temporal prediction of dyadic relationships</a:t>
            </a:r>
          </a:p>
          <a:p>
            <a:endParaRPr lang="en-US" dirty="0"/>
          </a:p>
          <a:p>
            <a:r>
              <a:rPr lang="en-US" dirty="0"/>
              <a:t>ICEWS database [1]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Countries as receivers and senders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Events such as threats or 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Can we predict future relations?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CDC163-44D1-422E-AAB0-23F7BD76688C}"/>
              </a:ext>
            </a:extLst>
          </p:cNvPr>
          <p:cNvSpPr txBox="1"/>
          <p:nvPr/>
        </p:nvSpPr>
        <p:spPr>
          <a:xfrm>
            <a:off x="3801630" y="2883932"/>
            <a:ext cx="40653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DD9"/>
                </a:solidFill>
              </a:rPr>
              <a:t>Change-point detection for multi-way relationships</a:t>
            </a:r>
          </a:p>
          <a:p>
            <a:endParaRPr lang="en-US" dirty="0"/>
          </a:p>
          <a:p>
            <a:r>
              <a:rPr lang="en-US" dirty="0"/>
              <a:t>Enron email database [2]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Employees as senders and receivers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Events such as words or topics of conversation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Are there changes in communication at different times?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0FACB9-7A1E-4D5A-8238-38C091CFA387}"/>
              </a:ext>
            </a:extLst>
          </p:cNvPr>
          <p:cNvSpPr txBox="1"/>
          <p:nvPr/>
        </p:nvSpPr>
        <p:spPr>
          <a:xfrm>
            <a:off x="0" y="5469060"/>
            <a:ext cx="120586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[1] O’Brien, </a:t>
            </a:r>
            <a:r>
              <a:rPr lang="en-US" sz="1600" i="1" dirty="0"/>
              <a:t>Crisis Early Warning and Decision Support: Contemporary Approaches and Thoughts on Future Research</a:t>
            </a:r>
            <a:r>
              <a:rPr lang="en-US" sz="1600" dirty="0"/>
              <a:t>, ISR, 2010.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012840-764D-44F7-9B88-DCDCBC2E85D6}"/>
              </a:ext>
            </a:extLst>
          </p:cNvPr>
          <p:cNvSpPr txBox="1"/>
          <p:nvPr/>
        </p:nvSpPr>
        <p:spPr>
          <a:xfrm>
            <a:off x="0" y="5678303"/>
            <a:ext cx="120586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[2] Enron Email Dataset:  </a:t>
            </a:r>
            <a:r>
              <a:rPr lang="en-US" sz="1600" dirty="0">
                <a:hlinkClick r:id="rId2"/>
              </a:rPr>
              <a:t>https://www.cs.cmu.edu/~enron/</a:t>
            </a:r>
            <a:endParaRPr 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A47CBF-0571-4EFF-BB84-8526B028B3F8}"/>
              </a:ext>
            </a:extLst>
          </p:cNvPr>
          <p:cNvSpPr txBox="1"/>
          <p:nvPr/>
        </p:nvSpPr>
        <p:spPr>
          <a:xfrm>
            <a:off x="7998373" y="2907499"/>
            <a:ext cx="41936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DD9"/>
                </a:solidFill>
              </a:rPr>
              <a:t>Positron emission tomography (PET) reconstruction [3]</a:t>
            </a:r>
          </a:p>
          <a:p>
            <a:endParaRPr lang="en-US" b="1" dirty="0">
              <a:solidFill>
                <a:srgbClr val="00ADD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Poisson distribution commonly used for photon counts in emission tomography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Statistical model for PET reconstruction is ill-posed without restrictions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Can we reformulate and improve the model using low-rank tensors?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12B8F4-15DE-489C-B56E-2F7E9E44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80" y="723655"/>
            <a:ext cx="6812095" cy="20066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741738-E3EF-0BEC-4906-012EB9411D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92" y="343025"/>
            <a:ext cx="4193628" cy="25207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C217D-8515-59B4-917C-BA3E6EF30782}"/>
              </a:ext>
            </a:extLst>
          </p:cNvPr>
          <p:cNvSpPr txBox="1"/>
          <p:nvPr/>
        </p:nvSpPr>
        <p:spPr>
          <a:xfrm>
            <a:off x="4916" y="5899528"/>
            <a:ext cx="120586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[3] </a:t>
            </a:r>
            <a:r>
              <a:rPr lang="en-US" sz="1600" dirty="0" err="1"/>
              <a:t>Shepp</a:t>
            </a:r>
            <a:r>
              <a:rPr lang="en-US" sz="1600" dirty="0"/>
              <a:t> and </a:t>
            </a:r>
            <a:r>
              <a:rPr lang="en-US" sz="1600" dirty="0" err="1"/>
              <a:t>Vardi</a:t>
            </a:r>
            <a:r>
              <a:rPr lang="en-US" sz="1600" dirty="0"/>
              <a:t>, </a:t>
            </a:r>
            <a:r>
              <a:rPr lang="en-US" sz="1600" i="1" dirty="0"/>
              <a:t>Maximum Likelihood Reconstruction for Emission Tomography, </a:t>
            </a:r>
            <a:r>
              <a:rPr lang="en-US" sz="1600" dirty="0"/>
              <a:t>IEEE TMI, 1982.</a:t>
            </a:r>
          </a:p>
        </p:txBody>
      </p:sp>
    </p:spTree>
    <p:extLst>
      <p:ext uri="{BB962C8B-B14F-4D97-AF65-F5344CB8AC3E}">
        <p14:creationId xmlns:p14="http://schemas.microsoft.com/office/powerpoint/2010/main" val="231136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AB6EEAE-4872-46CD-A657-6DDB5402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05" y="185265"/>
            <a:ext cx="10480752" cy="57022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From Linear to Multilinear Regression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5CE936-1624-4842-8A19-33C93EB9CAFC}"/>
              </a:ext>
            </a:extLst>
          </p:cNvPr>
          <p:cNvSpPr txBox="1"/>
          <p:nvPr/>
        </p:nvSpPr>
        <p:spPr>
          <a:xfrm>
            <a:off x="0" y="5929083"/>
            <a:ext cx="12058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[4] Llosa and Maitra, </a:t>
            </a:r>
            <a:r>
              <a:rPr lang="en-US" sz="1600" i="1" dirty="0"/>
              <a:t>Reduced-Rank Tensor-on-Tensor Regression and Tensor-Variate Analysis of Variance</a:t>
            </a:r>
            <a:r>
              <a:rPr lang="en-US" sz="1600" dirty="0"/>
              <a:t>, IEEE TPAMI 2022.</a:t>
            </a:r>
          </a:p>
          <a:p>
            <a:r>
              <a:rPr lang="en-US" sz="1600" dirty="0"/>
              <a:t>[5] Lock, </a:t>
            </a:r>
            <a:r>
              <a:rPr lang="en-US" sz="1600" i="1" dirty="0"/>
              <a:t>Tensor-on-Tensor Regression</a:t>
            </a:r>
            <a:r>
              <a:rPr lang="en-US" sz="1600" dirty="0"/>
              <a:t>, JCGS, 2018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064A6EF-C718-401C-BD56-B4D90AAECE3E}"/>
              </a:ext>
            </a:extLst>
          </p:cNvPr>
          <p:cNvSpPr txBox="1"/>
          <p:nvPr/>
        </p:nvSpPr>
        <p:spPr>
          <a:xfrm>
            <a:off x="315917" y="1068146"/>
            <a:ext cx="1929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</a:rPr>
              <a:t>Linear regression: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5641340-9E9C-43A7-AF01-32445BD60068}"/>
              </a:ext>
            </a:extLst>
          </p:cNvPr>
          <p:cNvSpPr txBox="1"/>
          <p:nvPr/>
        </p:nvSpPr>
        <p:spPr>
          <a:xfrm>
            <a:off x="343029" y="2045336"/>
            <a:ext cx="1902164" cy="381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</a:rPr>
              <a:t>Tensor regression: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2ACE0E-15FA-4011-8AD1-D820A1FB6C12}"/>
              </a:ext>
            </a:extLst>
          </p:cNvPr>
          <p:cNvSpPr txBox="1"/>
          <p:nvPr/>
        </p:nvSpPr>
        <p:spPr>
          <a:xfrm>
            <a:off x="445124" y="2741297"/>
            <a:ext cx="1822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2B9F2"/>
                </a:solidFill>
              </a:rPr>
              <a:t>Multivariate </a:t>
            </a:r>
          </a:p>
          <a:p>
            <a:pPr algn="ctr"/>
            <a:r>
              <a:rPr lang="en-US" b="1" dirty="0">
                <a:solidFill>
                  <a:srgbClr val="12B9F2"/>
                </a:solidFill>
              </a:rPr>
              <a:t>linear regression: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8248EA-3811-4D89-B2E2-FC6C6937A9F0}"/>
              </a:ext>
            </a:extLst>
          </p:cNvPr>
          <p:cNvSpPr txBox="1"/>
          <p:nvPr/>
        </p:nvSpPr>
        <p:spPr>
          <a:xfrm>
            <a:off x="2844886" y="5484452"/>
            <a:ext cx="6502229" cy="36933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Tensor models not tractable without using a very large sample size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6DB56C-BF18-4090-A6E9-4E0AC73BF128}"/>
              </a:ext>
            </a:extLst>
          </p:cNvPr>
          <p:cNvGrpSpPr/>
          <p:nvPr/>
        </p:nvGrpSpPr>
        <p:grpSpPr>
          <a:xfrm>
            <a:off x="7729086" y="3461580"/>
            <a:ext cx="4348775" cy="620495"/>
            <a:chOff x="314325" y="4371653"/>
            <a:chExt cx="4820204" cy="6877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403EF9E-7412-44C3-95AE-9C4AE7B29520}"/>
                </a:ext>
              </a:extLst>
            </p:cNvPr>
            <p:cNvSpPr/>
            <p:nvPr/>
          </p:nvSpPr>
          <p:spPr>
            <a:xfrm>
              <a:off x="314325" y="4371653"/>
              <a:ext cx="4820204" cy="6877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359C57B-9265-4A8A-8D10-A563AF1DD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903" y="4400761"/>
              <a:ext cx="4721649" cy="64082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B12BAAF-B10F-4083-A00B-6D07F21B9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449" y="836492"/>
            <a:ext cx="2947134" cy="216750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F3D6C96-B8CD-4D78-93A1-45698FDB0389}"/>
              </a:ext>
            </a:extLst>
          </p:cNvPr>
          <p:cNvSpPr txBox="1"/>
          <p:nvPr/>
        </p:nvSpPr>
        <p:spPr>
          <a:xfrm>
            <a:off x="9259465" y="2989318"/>
            <a:ext cx="235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Linear regression example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250EF6C-DD94-4564-9442-F527C8279407}"/>
              </a:ext>
            </a:extLst>
          </p:cNvPr>
          <p:cNvSpPr/>
          <p:nvPr/>
        </p:nvSpPr>
        <p:spPr>
          <a:xfrm>
            <a:off x="9864726" y="1869182"/>
            <a:ext cx="244475" cy="229867"/>
          </a:xfrm>
          <a:prstGeom prst="ellipse">
            <a:avLst/>
          </a:prstGeom>
          <a:noFill/>
          <a:ln w="28575">
            <a:solidFill>
              <a:srgbClr val="5A8B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C7741AC-9FF4-4F2B-8044-B6CE7E51E615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9769476" y="1732309"/>
            <a:ext cx="131053" cy="170536"/>
          </a:xfrm>
          <a:prstGeom prst="straightConnector1">
            <a:avLst/>
          </a:prstGeom>
          <a:ln w="28575">
            <a:solidFill>
              <a:srgbClr val="5A8B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8ECBBF6-A169-474F-97A0-354E027CF643}"/>
              </a:ext>
            </a:extLst>
          </p:cNvPr>
          <p:cNvSpPr txBox="1"/>
          <p:nvPr/>
        </p:nvSpPr>
        <p:spPr>
          <a:xfrm>
            <a:off x="6800291" y="207505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951AFBC-B98C-4584-A63B-C33002AE9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201" y="1393881"/>
            <a:ext cx="768493" cy="28924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3ABFD41-3368-4D29-8E1F-50694B91C0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238" b="22368"/>
          <a:stretch/>
        </p:blipFill>
        <p:spPr>
          <a:xfrm>
            <a:off x="2265118" y="2683117"/>
            <a:ext cx="5254279" cy="79287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CADF938-95DA-4B0A-944F-1C26E0E20A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204" b="48762"/>
          <a:stretch/>
        </p:blipFill>
        <p:spPr>
          <a:xfrm>
            <a:off x="2265118" y="1745894"/>
            <a:ext cx="5254279" cy="81209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3AB2114-F6F5-4E6A-BEB7-06E6512CAD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5796"/>
          <a:stretch/>
        </p:blipFill>
        <p:spPr>
          <a:xfrm>
            <a:off x="2265118" y="874428"/>
            <a:ext cx="5254279" cy="7270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2A90EA1-9C3A-4A9A-B7A6-B94EC6D310F8}"/>
                  </a:ext>
                </a:extLst>
              </p:cNvPr>
              <p:cNvSpPr txBox="1"/>
              <p:nvPr/>
            </p:nvSpPr>
            <p:spPr>
              <a:xfrm>
                <a:off x="1193662" y="4657780"/>
                <a:ext cx="1516876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2A90EA1-9C3A-4A9A-B7A6-B94EC6D31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662" y="4657780"/>
                <a:ext cx="1516876" cy="390748"/>
              </a:xfrm>
              <a:prstGeom prst="rect">
                <a:avLst/>
              </a:prstGeom>
              <a:blipFill>
                <a:blip r:embed="rId6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123B0C9-2A5D-457C-8949-16BB57B60E0F}"/>
                  </a:ext>
                </a:extLst>
              </p:cNvPr>
              <p:cNvSpPr txBox="1"/>
              <p:nvPr/>
            </p:nvSpPr>
            <p:spPr>
              <a:xfrm>
                <a:off x="2872287" y="4668488"/>
                <a:ext cx="14184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123B0C9-2A5D-457C-8949-16BB57B60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287" y="4668488"/>
                <a:ext cx="14184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5E09AC7-0EA1-4C74-B3DC-E5A8DCC3FCA5}"/>
                  </a:ext>
                </a:extLst>
              </p:cNvPr>
              <p:cNvSpPr txBox="1"/>
              <p:nvPr/>
            </p:nvSpPr>
            <p:spPr>
              <a:xfrm>
                <a:off x="4458065" y="4657780"/>
                <a:ext cx="3016143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5E09AC7-0EA1-4C74-B3DC-E5A8DCC3F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065" y="4657780"/>
                <a:ext cx="3016143" cy="390748"/>
              </a:xfrm>
              <a:prstGeom prst="rect">
                <a:avLst/>
              </a:prstGeom>
              <a:blipFill>
                <a:blip r:embed="rId8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E8DD044C-CE3B-4EC9-8DBD-F1A172220CD7}"/>
              </a:ext>
            </a:extLst>
          </p:cNvPr>
          <p:cNvSpPr txBox="1"/>
          <p:nvPr/>
        </p:nvSpPr>
        <p:spPr>
          <a:xfrm>
            <a:off x="222993" y="3833227"/>
            <a:ext cx="19021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2B9F2"/>
                </a:solidFill>
              </a:rPr>
              <a:t>Tensor-on-Tensor </a:t>
            </a:r>
          </a:p>
          <a:p>
            <a:pPr algn="ctr"/>
            <a:r>
              <a:rPr lang="en-US" b="1" dirty="0">
                <a:solidFill>
                  <a:srgbClr val="12B9F2"/>
                </a:solidFill>
              </a:rPr>
              <a:t>regression [4,5]: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26E10E-95DE-4B47-87C8-497F7746D4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5709"/>
          <a:stretch/>
        </p:blipFill>
        <p:spPr>
          <a:xfrm>
            <a:off x="2174729" y="3713844"/>
            <a:ext cx="5254279" cy="729712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41356EB-9447-4A1F-84AB-96AA7CBAD26F}"/>
              </a:ext>
            </a:extLst>
          </p:cNvPr>
          <p:cNvCxnSpPr>
            <a:cxnSpLocks/>
          </p:cNvCxnSpPr>
          <p:nvPr/>
        </p:nvCxnSpPr>
        <p:spPr>
          <a:xfrm>
            <a:off x="5005042" y="4393626"/>
            <a:ext cx="0" cy="3557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8FD649-9CA3-45C3-A7F4-837AC51D4827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3581507" y="4393626"/>
            <a:ext cx="916063" cy="2748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76ED88C-F3BD-4CA4-BFC0-CF6888950E45}"/>
              </a:ext>
            </a:extLst>
          </p:cNvPr>
          <p:cNvCxnSpPr>
            <a:cxnSpLocks/>
          </p:cNvCxnSpPr>
          <p:nvPr/>
        </p:nvCxnSpPr>
        <p:spPr>
          <a:xfrm>
            <a:off x="2390281" y="4393626"/>
            <a:ext cx="0" cy="3557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01B13B7-1015-4DDF-8F50-F011A20EDA15}"/>
              </a:ext>
            </a:extLst>
          </p:cNvPr>
          <p:cNvGrpSpPr/>
          <p:nvPr/>
        </p:nvGrpSpPr>
        <p:grpSpPr>
          <a:xfrm>
            <a:off x="7858710" y="4399601"/>
            <a:ext cx="4133423" cy="840339"/>
            <a:chOff x="214362" y="4517772"/>
            <a:chExt cx="4667895" cy="94899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BBB3AAD-0298-437A-B940-B869AC65A3AB}"/>
                </a:ext>
              </a:extLst>
            </p:cNvPr>
            <p:cNvSpPr/>
            <p:nvPr/>
          </p:nvSpPr>
          <p:spPr>
            <a:xfrm>
              <a:off x="214362" y="4517772"/>
              <a:ext cx="4667895" cy="9143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020A45D-84D4-4DAD-9EF4-465DAA4E316A}"/>
                </a:ext>
              </a:extLst>
            </p:cNvPr>
            <p:cNvSpPr txBox="1"/>
            <p:nvPr/>
          </p:nvSpPr>
          <p:spPr>
            <a:xfrm>
              <a:off x="943276" y="509743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FFC4353E-F017-4151-9A71-BA9C72B49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995" y="4530076"/>
              <a:ext cx="4629393" cy="48640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2FD4FD2-53FC-4F08-816D-109889ACC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4608" y="5005680"/>
              <a:ext cx="3450587" cy="3605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065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5" grpId="0"/>
      <p:bldP spid="47" grpId="0"/>
      <p:bldP spid="3" grpId="0" animBg="1"/>
      <p:bldP spid="24" grpId="0"/>
      <p:bldP spid="27" grpId="0"/>
      <p:bldP spid="31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AB6EEAE-4872-46CD-A657-6DDB5402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74" y="271179"/>
            <a:ext cx="8241549" cy="57022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Tensor-on-Tensor Regression (ToTR)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B2BF69E-5AFE-41D5-BE69-90B6AE571C62}"/>
                  </a:ext>
                </a:extLst>
              </p:cNvPr>
              <p:cNvSpPr txBox="1"/>
              <p:nvPr/>
            </p:nvSpPr>
            <p:spPr>
              <a:xfrm>
                <a:off x="451220" y="2101660"/>
                <a:ext cx="39556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2000" b="1" dirty="0">
                    <a:solidFill>
                      <a:schemeClr val="accent1"/>
                    </a:solidFill>
                  </a:rPr>
                  <a:t>Canonical polyadic (CP) ToTR [4,5]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algn="r"/>
                <a:endParaRPr lang="en-US" sz="1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B2BF69E-5AFE-41D5-BE69-90B6AE571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20" y="2101660"/>
                <a:ext cx="3955679" cy="584775"/>
              </a:xfrm>
              <a:prstGeom prst="rect">
                <a:avLst/>
              </a:prstGeom>
              <a:blipFill>
                <a:blip r:embed="rId2"/>
                <a:stretch>
                  <a:fillRect t="-6250" r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>
            <a:extLst>
              <a:ext uri="{FF2B5EF4-FFF2-40B4-BE49-F238E27FC236}">
                <a16:creationId xmlns:a16="http://schemas.microsoft.com/office/drawing/2014/main" id="{BC33FCFC-B174-468B-B39B-489215959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883"/>
          <a:stretch/>
        </p:blipFill>
        <p:spPr>
          <a:xfrm>
            <a:off x="3220682" y="1044623"/>
            <a:ext cx="5458638" cy="660979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B6DB44F-F5F4-43A5-8F4C-25CD99601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40" y="2686435"/>
            <a:ext cx="4876800" cy="151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F740E21B-72CF-493E-8FED-B8602F8512E5}"/>
              </a:ext>
            </a:extLst>
          </p:cNvPr>
          <p:cNvSpPr/>
          <p:nvPr/>
        </p:nvSpPr>
        <p:spPr>
          <a:xfrm rot="5400000">
            <a:off x="5443690" y="3641783"/>
            <a:ext cx="173257" cy="106026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758AB8-0B14-4899-94FD-22FE757C5CF5}"/>
              </a:ext>
            </a:extLst>
          </p:cNvPr>
          <p:cNvSpPr txBox="1"/>
          <p:nvPr/>
        </p:nvSpPr>
        <p:spPr>
          <a:xfrm>
            <a:off x="4689910" y="4234427"/>
            <a:ext cx="16808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Rank-1 tensor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96DEB43-41BB-48B4-B992-118555E48C16}"/>
              </a:ext>
            </a:extLst>
          </p:cNvPr>
          <p:cNvCxnSpPr>
            <a:cxnSpLocks/>
          </p:cNvCxnSpPr>
          <p:nvPr/>
        </p:nvCxnSpPr>
        <p:spPr>
          <a:xfrm>
            <a:off x="7252432" y="3824576"/>
            <a:ext cx="0" cy="42434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6A76063-EC2D-4780-A9DB-B18A64D46EF5}"/>
              </a:ext>
            </a:extLst>
          </p:cNvPr>
          <p:cNvSpPr txBox="1"/>
          <p:nvPr/>
        </p:nvSpPr>
        <p:spPr>
          <a:xfrm>
            <a:off x="6463414" y="4234427"/>
            <a:ext cx="2075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Rank summation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7B2E81-2FE4-41CE-ADB5-FA6CE64164BB}"/>
                  </a:ext>
                </a:extLst>
              </p:cNvPr>
              <p:cNvSpPr txBox="1"/>
              <p:nvPr/>
            </p:nvSpPr>
            <p:spPr>
              <a:xfrm>
                <a:off x="9419015" y="3161954"/>
                <a:ext cx="2070753" cy="923330"/>
              </a:xfrm>
              <a:prstGeom prst="rect">
                <a:avLst/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Each rank-1 tensor is the outer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vector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7B2E81-2FE4-41CE-ADB5-FA6CE6416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015" y="3161954"/>
                <a:ext cx="2070753" cy="923330"/>
              </a:xfrm>
              <a:prstGeom prst="rect">
                <a:avLst/>
              </a:prstGeom>
              <a:blipFill>
                <a:blip r:embed="rId5"/>
                <a:stretch>
                  <a:fillRect l="-1739" t="-2564" r="-3768" b="-7692"/>
                </a:stretch>
              </a:blipFill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843C5A71-4B2C-4D78-95C1-A536C6FD8DC4}"/>
              </a:ext>
            </a:extLst>
          </p:cNvPr>
          <p:cNvSpPr txBox="1"/>
          <p:nvPr/>
        </p:nvSpPr>
        <p:spPr>
          <a:xfrm>
            <a:off x="460712" y="3399131"/>
            <a:ext cx="2070753" cy="646331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3-dimensional tensor example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95918B-E5A6-4E0D-8898-D432F71FEEA2}"/>
              </a:ext>
            </a:extLst>
          </p:cNvPr>
          <p:cNvCxnSpPr>
            <a:cxnSpLocks/>
          </p:cNvCxnSpPr>
          <p:nvPr/>
        </p:nvCxnSpPr>
        <p:spPr>
          <a:xfrm>
            <a:off x="2531465" y="3736043"/>
            <a:ext cx="506650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62C777-4653-413E-B102-394EB8991FEB}"/>
              </a:ext>
            </a:extLst>
          </p:cNvPr>
          <p:cNvSpPr txBox="1"/>
          <p:nvPr/>
        </p:nvSpPr>
        <p:spPr>
          <a:xfrm>
            <a:off x="3661242" y="5338202"/>
            <a:ext cx="4869538" cy="36933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Make the model tractable with low-rank tensors!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438836-A45F-3BFC-3E5E-9592ACEBE5CB}"/>
              </a:ext>
            </a:extLst>
          </p:cNvPr>
          <p:cNvSpPr txBox="1"/>
          <p:nvPr/>
        </p:nvSpPr>
        <p:spPr>
          <a:xfrm>
            <a:off x="660024" y="4823937"/>
            <a:ext cx="87589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Other low-rank tensor structures studied in  [4]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6AFC4-8765-6B5C-AA93-3A8CB1292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1162" y="2071797"/>
            <a:ext cx="4143326" cy="4247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C9B3BA-8604-B951-88CC-B5F1565363AB}"/>
              </a:ext>
            </a:extLst>
          </p:cNvPr>
          <p:cNvSpPr txBox="1"/>
          <p:nvPr/>
        </p:nvSpPr>
        <p:spPr>
          <a:xfrm>
            <a:off x="0" y="5929083"/>
            <a:ext cx="12058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[4] Llosa and Maitra, </a:t>
            </a:r>
            <a:r>
              <a:rPr lang="en-US" sz="1600" i="1" dirty="0"/>
              <a:t>Reduced-Rank Tensor-on-Tensor Regression and Tensor-Variate Analysis of Variance</a:t>
            </a:r>
            <a:r>
              <a:rPr lang="en-US" sz="1600" dirty="0"/>
              <a:t>, IEEE TPAMI 2022.</a:t>
            </a:r>
          </a:p>
          <a:p>
            <a:r>
              <a:rPr lang="en-US" sz="1600" dirty="0"/>
              <a:t>[5] Lock, </a:t>
            </a:r>
            <a:r>
              <a:rPr lang="en-US" sz="1600" i="1" dirty="0"/>
              <a:t>Tensor-on-Tensor Regression</a:t>
            </a:r>
            <a:r>
              <a:rPr lang="en-US" sz="1600" dirty="0"/>
              <a:t>, JCGS, 2018</a:t>
            </a:r>
          </a:p>
        </p:txBody>
      </p:sp>
    </p:spTree>
    <p:extLst>
      <p:ext uri="{BB962C8B-B14F-4D97-AF65-F5344CB8AC3E}">
        <p14:creationId xmlns:p14="http://schemas.microsoft.com/office/powerpoint/2010/main" val="365809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F1924C9-4835-4710-B8EF-0F7987E72443}"/>
              </a:ext>
            </a:extLst>
          </p:cNvPr>
          <p:cNvSpPr txBox="1"/>
          <p:nvPr/>
        </p:nvSpPr>
        <p:spPr>
          <a:xfrm>
            <a:off x="928281" y="191846"/>
            <a:ext cx="4985556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Existing: Gaussian ToTR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4CA4A0E-8F13-4D03-83E1-0C48FC158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77" y="1119790"/>
            <a:ext cx="3378106" cy="3875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B2BF69E-5AFE-41D5-BE69-90B6AE571C62}"/>
              </a:ext>
            </a:extLst>
          </p:cNvPr>
          <p:cNvSpPr txBox="1"/>
          <p:nvPr/>
        </p:nvSpPr>
        <p:spPr>
          <a:xfrm>
            <a:off x="6753820" y="186669"/>
            <a:ext cx="4274653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New: Poisson ToTR (PToTR)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CF83F07-E0E9-6FE7-774C-96F9F826B39E}"/>
              </a:ext>
            </a:extLst>
          </p:cNvPr>
          <p:cNvGrpSpPr/>
          <p:nvPr/>
        </p:nvGrpSpPr>
        <p:grpSpPr>
          <a:xfrm>
            <a:off x="7253936" y="3511465"/>
            <a:ext cx="3849050" cy="956066"/>
            <a:chOff x="7253936" y="2396684"/>
            <a:chExt cx="3849050" cy="956066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7FFB94F-7C7F-46A6-AA9B-15A21BE01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73" t="6509" b="402"/>
            <a:stretch/>
          </p:blipFill>
          <p:spPr>
            <a:xfrm>
              <a:off x="7253936" y="2742279"/>
              <a:ext cx="3849050" cy="610471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EBBBAAB-1D1F-44BC-9C0B-AB1E68F3A224}"/>
                </a:ext>
              </a:extLst>
            </p:cNvPr>
            <p:cNvSpPr txBox="1"/>
            <p:nvPr/>
          </p:nvSpPr>
          <p:spPr>
            <a:xfrm>
              <a:off x="7702990" y="2396684"/>
              <a:ext cx="32363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</a:rPr>
                <a:t>Loglikelihood: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A6B8E84-9FB8-E725-88FC-7A0E17D5D023}"/>
              </a:ext>
            </a:extLst>
          </p:cNvPr>
          <p:cNvGrpSpPr/>
          <p:nvPr/>
        </p:nvGrpSpPr>
        <p:grpSpPr>
          <a:xfrm>
            <a:off x="7744254" y="784915"/>
            <a:ext cx="2947854" cy="1057336"/>
            <a:chOff x="7744254" y="592410"/>
            <a:chExt cx="2947854" cy="105733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47EA4FF-F829-4CA9-86A6-670C41610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4254" y="1274928"/>
              <a:ext cx="2744634" cy="37481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CE5F620-F8A8-447F-A734-7E45C87EC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60065" y="592410"/>
              <a:ext cx="2932043" cy="374818"/>
            </a:xfrm>
            <a:prstGeom prst="rect">
              <a:avLst/>
            </a:prstGeom>
          </p:spPr>
        </p:pic>
        <p:sp>
          <p:nvSpPr>
            <p:cNvPr id="2" name="Arrow: Down 1">
              <a:extLst>
                <a:ext uri="{FF2B5EF4-FFF2-40B4-BE49-F238E27FC236}">
                  <a16:creationId xmlns:a16="http://schemas.microsoft.com/office/drawing/2014/main" id="{A131A57F-044D-4AF3-BED1-B89ED7A3DB7B}"/>
                </a:ext>
              </a:extLst>
            </p:cNvPr>
            <p:cNvSpPr/>
            <p:nvPr/>
          </p:nvSpPr>
          <p:spPr>
            <a:xfrm>
              <a:off x="8796557" y="967228"/>
              <a:ext cx="405391" cy="30732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2CC8C1-45C0-4888-A31A-D9030E83DA2B}"/>
              </a:ext>
            </a:extLst>
          </p:cNvPr>
          <p:cNvCxnSpPr>
            <a:cxnSpLocks/>
          </p:cNvCxnSpPr>
          <p:nvPr/>
        </p:nvCxnSpPr>
        <p:spPr>
          <a:xfrm flipV="1">
            <a:off x="6302642" y="904776"/>
            <a:ext cx="0" cy="47982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F9720F9-A20E-2C46-0E0C-50A910B62A04}"/>
              </a:ext>
            </a:extLst>
          </p:cNvPr>
          <p:cNvGrpSpPr/>
          <p:nvPr/>
        </p:nvGrpSpPr>
        <p:grpSpPr>
          <a:xfrm>
            <a:off x="372057" y="3439295"/>
            <a:ext cx="5608441" cy="1100407"/>
            <a:chOff x="487559" y="2614612"/>
            <a:chExt cx="5608441" cy="11004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91163D-F99F-4462-8DF9-E747B093C360}"/>
                </a:ext>
              </a:extLst>
            </p:cNvPr>
            <p:cNvSpPr txBox="1"/>
            <p:nvPr/>
          </p:nvSpPr>
          <p:spPr>
            <a:xfrm>
              <a:off x="1986104" y="2614612"/>
              <a:ext cx="35406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</a:rPr>
                <a:t>Loglikelihood:  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FF01ACB-1F4F-478B-9C27-88E90E31B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7559" y="2992459"/>
              <a:ext cx="5608441" cy="72256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ADBD44-E482-BF54-EB27-45F8B89C3EA3}"/>
              </a:ext>
            </a:extLst>
          </p:cNvPr>
          <p:cNvSpPr txBox="1"/>
          <p:nvPr/>
        </p:nvSpPr>
        <p:spPr>
          <a:xfrm>
            <a:off x="1632477" y="4638216"/>
            <a:ext cx="35602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Least squares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CP decomposition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B4C8CB-A9E5-3E01-4C61-FDA4A34028EA}"/>
              </a:ext>
            </a:extLst>
          </p:cNvPr>
          <p:cNvSpPr txBox="1"/>
          <p:nvPr/>
        </p:nvSpPr>
        <p:spPr>
          <a:xfrm>
            <a:off x="7723649" y="4638216"/>
            <a:ext cx="36325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Kullback-Leibler divergence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CP decomposition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Strictly positive      constraints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3906D382-2C50-BC91-5F24-CFDAFC4EF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06" y="2156563"/>
            <a:ext cx="3378106" cy="104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3DF0F5FF-7108-3C36-C377-8FC69BA1A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033" y="2156563"/>
            <a:ext cx="3378106" cy="104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E55DA7-010A-280E-6125-52382750D3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4044" y="5346325"/>
            <a:ext cx="197184" cy="21235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61B41FA-13D8-D56A-F793-6B0A6CCD04D0}"/>
              </a:ext>
            </a:extLst>
          </p:cNvPr>
          <p:cNvSpPr txBox="1"/>
          <p:nvPr/>
        </p:nvSpPr>
        <p:spPr>
          <a:xfrm>
            <a:off x="2892314" y="5874805"/>
            <a:ext cx="6407460" cy="36933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Analogous to the existing model, harder to optimize loss function</a:t>
            </a:r>
          </a:p>
        </p:txBody>
      </p:sp>
    </p:spTree>
    <p:extLst>
      <p:ext uri="{BB962C8B-B14F-4D97-AF65-F5344CB8AC3E}">
        <p14:creationId xmlns:p14="http://schemas.microsoft.com/office/powerpoint/2010/main" val="102079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7CCF3-D7E6-A14E-8082-BE099D8E0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D4F7FEB-68C0-E508-82AC-880FA3786543}"/>
              </a:ext>
            </a:extLst>
          </p:cNvPr>
          <p:cNvSpPr txBox="1"/>
          <p:nvPr/>
        </p:nvSpPr>
        <p:spPr>
          <a:xfrm>
            <a:off x="3305175" y="133609"/>
            <a:ext cx="544512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Optimization procedure for PToTR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EF4FD45-FE8E-BE56-88A6-0997E3424BCB}"/>
              </a:ext>
            </a:extLst>
          </p:cNvPr>
          <p:cNvGrpSpPr/>
          <p:nvPr/>
        </p:nvGrpSpPr>
        <p:grpSpPr>
          <a:xfrm>
            <a:off x="718277" y="709839"/>
            <a:ext cx="2278676" cy="849783"/>
            <a:chOff x="718277" y="892719"/>
            <a:chExt cx="2278676" cy="84978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C4CB1C3-3BF0-3355-DA38-E7994949B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8277" y="1431317"/>
              <a:ext cx="2278676" cy="31118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C4328B-C1A7-8320-F1A7-AAACA7990C5C}"/>
                </a:ext>
              </a:extLst>
            </p:cNvPr>
            <p:cNvSpPr txBox="1"/>
            <p:nvPr/>
          </p:nvSpPr>
          <p:spPr>
            <a:xfrm>
              <a:off x="1408895" y="892719"/>
              <a:ext cx="89744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</a:rPr>
                <a:t>Model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05CC5FA-81BF-5BB3-AA1E-2A975DCDD841}"/>
              </a:ext>
            </a:extLst>
          </p:cNvPr>
          <p:cNvSpPr txBox="1"/>
          <p:nvPr/>
        </p:nvSpPr>
        <p:spPr>
          <a:xfrm>
            <a:off x="202135" y="1875285"/>
            <a:ext cx="11823789" cy="40011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Our new multiplicative update rules extend those in the CP-alternating Poisson regression (CP-APR) algorithm [6]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086DCC-5819-E360-3414-7061E574CB71}"/>
              </a:ext>
            </a:extLst>
          </p:cNvPr>
          <p:cNvGrpSpPr/>
          <p:nvPr/>
        </p:nvGrpSpPr>
        <p:grpSpPr>
          <a:xfrm>
            <a:off x="3877422" y="749967"/>
            <a:ext cx="3849050" cy="959298"/>
            <a:chOff x="3795246" y="932847"/>
            <a:chExt cx="3849050" cy="959298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7049A28B-1C99-6699-8AF7-509AA5F0D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73" t="6509" b="402"/>
            <a:stretch/>
          </p:blipFill>
          <p:spPr>
            <a:xfrm>
              <a:off x="3795246" y="1281674"/>
              <a:ext cx="3849050" cy="61047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8263C00-0DE3-3DE0-E682-32C9BC91D14E}"/>
                </a:ext>
              </a:extLst>
            </p:cNvPr>
            <p:cNvSpPr txBox="1"/>
            <p:nvPr/>
          </p:nvSpPr>
          <p:spPr>
            <a:xfrm>
              <a:off x="4548547" y="932847"/>
              <a:ext cx="234244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</a:rPr>
                <a:t>Loglikelihood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1D4EFFF-A1D5-0009-F271-A86768D0DF1A}"/>
              </a:ext>
            </a:extLst>
          </p:cNvPr>
          <p:cNvSpPr txBox="1"/>
          <p:nvPr/>
        </p:nvSpPr>
        <p:spPr>
          <a:xfrm>
            <a:off x="9101664" y="813115"/>
            <a:ext cx="2246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Constraints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7070E-FF52-B36F-C32E-42A74A26AA2E}"/>
              </a:ext>
            </a:extLst>
          </p:cNvPr>
          <p:cNvSpPr txBox="1"/>
          <p:nvPr/>
        </p:nvSpPr>
        <p:spPr>
          <a:xfrm>
            <a:off x="11627097" y="1219363"/>
            <a:ext cx="485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&gt; 0</a:t>
            </a:r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4079E25-9CB4-2EEF-2877-4858A1F75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007" y="1244568"/>
            <a:ext cx="3044902" cy="312167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8E26DF-BB3E-8613-04E8-3E9B814F13C0}"/>
              </a:ext>
            </a:extLst>
          </p:cNvPr>
          <p:cNvCxnSpPr>
            <a:cxnSpLocks/>
          </p:cNvCxnSpPr>
          <p:nvPr/>
        </p:nvCxnSpPr>
        <p:spPr>
          <a:xfrm flipV="1">
            <a:off x="6081100" y="2352430"/>
            <a:ext cx="0" cy="38665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5177CB-6D85-4115-76C6-0E0BF60F886F}"/>
              </a:ext>
            </a:extLst>
          </p:cNvPr>
          <p:cNvCxnSpPr>
            <a:cxnSpLocks/>
          </p:cNvCxnSpPr>
          <p:nvPr/>
        </p:nvCxnSpPr>
        <p:spPr>
          <a:xfrm flipH="1">
            <a:off x="1079763" y="3235520"/>
            <a:ext cx="883059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CC83898-D93F-F556-7E49-7BCE30A389AE}"/>
              </a:ext>
            </a:extLst>
          </p:cNvPr>
          <p:cNvSpPr txBox="1"/>
          <p:nvPr/>
        </p:nvSpPr>
        <p:spPr>
          <a:xfrm>
            <a:off x="6376108" y="2299265"/>
            <a:ext cx="309173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Cost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(number of FLOPs)</a:t>
            </a:r>
            <a:endParaRPr lang="en-US" sz="105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59C8CC-ABFE-BA25-69E0-726D5C127C7D}"/>
              </a:ext>
            </a:extLst>
          </p:cNvPr>
          <p:cNvSpPr txBox="1"/>
          <p:nvPr/>
        </p:nvSpPr>
        <p:spPr>
          <a:xfrm>
            <a:off x="907716" y="2374093"/>
            <a:ext cx="4467448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Multiplicative Updates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(strictly non-decreasing loglikelihood)</a:t>
            </a:r>
            <a:endParaRPr lang="en-US" sz="1050" b="1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01B31B-3119-2563-F91F-70DE0B11A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4566" y="4593043"/>
            <a:ext cx="3378374" cy="6731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AFAF7B-19FE-312F-B4E0-598F28519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072" y="5446222"/>
            <a:ext cx="4121362" cy="7493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06D2DF-5DF1-7D15-2307-3845668440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0770" y="3392380"/>
            <a:ext cx="3225966" cy="4064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4FEC89-0071-989A-976B-3442EC04EC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4566" y="4009395"/>
            <a:ext cx="3378374" cy="4064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387DC8-B000-2BFC-A944-EC85A554B5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9816" y="3392380"/>
            <a:ext cx="1473276" cy="4064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6EB622-7699-2FBC-41C7-C148EACCFE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8578" y="4044949"/>
            <a:ext cx="2844946" cy="3302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7A3BF6-EE33-76B9-F567-9E67244A26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8578" y="4764501"/>
            <a:ext cx="2844946" cy="33021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0199C6-360F-026F-EA6C-27EC03BFB2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8578" y="5655782"/>
            <a:ext cx="2844946" cy="330217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37D96E1A-EBB2-337F-CC7D-DA367C03B67F}"/>
              </a:ext>
            </a:extLst>
          </p:cNvPr>
          <p:cNvGrpSpPr/>
          <p:nvPr/>
        </p:nvGrpSpPr>
        <p:grpSpPr>
          <a:xfrm>
            <a:off x="9877289" y="3832546"/>
            <a:ext cx="2148635" cy="1754326"/>
            <a:chOff x="10050622" y="3901456"/>
            <a:chExt cx="2148635" cy="175432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D8F57BE-8AEF-110B-2FE5-CAFE2F367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37171" t="10554" r="55798" b="20218"/>
            <a:stretch>
              <a:fillRect/>
            </a:stretch>
          </p:blipFill>
          <p:spPr>
            <a:xfrm>
              <a:off x="11592012" y="4815309"/>
              <a:ext cx="200025" cy="2286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9E9B3A9-13B4-B62C-E215-76534F6F2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70664" t="17684" r="14951" b="29842"/>
            <a:stretch>
              <a:fillRect/>
            </a:stretch>
          </p:blipFill>
          <p:spPr>
            <a:xfrm>
              <a:off x="10799331" y="4813449"/>
              <a:ext cx="211931" cy="213267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64BC41B-967D-D497-A584-25448CE8E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37171" t="10554" r="55798" b="20218"/>
            <a:stretch>
              <a:fillRect/>
            </a:stretch>
          </p:blipFill>
          <p:spPr>
            <a:xfrm>
              <a:off x="11599632" y="5364308"/>
              <a:ext cx="200025" cy="2286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C1FED21-5FAF-A383-7F17-ED4B6A24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70664" t="17684" r="14951" b="29842"/>
            <a:stretch>
              <a:fillRect/>
            </a:stretch>
          </p:blipFill>
          <p:spPr>
            <a:xfrm>
              <a:off x="10806951" y="5362448"/>
              <a:ext cx="211931" cy="21326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FC370B-46D5-8B30-F4D4-A5B81E947E4E}"/>
                </a:ext>
              </a:extLst>
            </p:cNvPr>
            <p:cNvSpPr txBox="1"/>
            <p:nvPr/>
          </p:nvSpPr>
          <p:spPr>
            <a:xfrm>
              <a:off x="10050622" y="3901456"/>
              <a:ext cx="2148635" cy="1754326"/>
            </a:xfrm>
            <a:prstGeom prst="rect">
              <a:avLst/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When       or      </a:t>
              </a:r>
            </a:p>
            <a:p>
              <a:pPr algn="ctr"/>
              <a:r>
                <a:rPr lang="en-US" dirty="0"/>
                <a:t>are </a:t>
              </a:r>
              <a:r>
                <a:rPr lang="en-US" b="1" dirty="0"/>
                <a:t>sparse</a:t>
              </a:r>
              <a:r>
                <a:rPr lang="en-US" dirty="0"/>
                <a:t>, these costs scale with </a:t>
              </a:r>
            </a:p>
            <a:p>
              <a:pPr algn="ctr"/>
              <a:r>
                <a:rPr lang="en-US" dirty="0"/>
                <a:t>nnz(    ) ,nnz(    )</a:t>
              </a:r>
            </a:p>
            <a:p>
              <a:pPr algn="ctr"/>
              <a:r>
                <a:rPr lang="en-US" dirty="0"/>
                <a:t>Instead of   </a:t>
              </a:r>
            </a:p>
            <a:p>
              <a:pPr algn="ctr"/>
              <a:r>
                <a:rPr lang="en-US" dirty="0"/>
                <a:t>dim(    ) ,dim(    )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BF84387-BF5B-B9B8-3E7C-1A5160359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70664" t="17684" r="14951" b="29842"/>
            <a:stretch>
              <a:fillRect/>
            </a:stretch>
          </p:blipFill>
          <p:spPr>
            <a:xfrm>
              <a:off x="11209135" y="3996790"/>
              <a:ext cx="211931" cy="213267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63A7CF6-17AB-C210-2429-1DB9FC76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37171" t="10554" r="55798" b="20218"/>
            <a:stretch>
              <a:fillRect/>
            </a:stretch>
          </p:blipFill>
          <p:spPr>
            <a:xfrm>
              <a:off x="11778427" y="3981457"/>
              <a:ext cx="200025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59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5C602-2F2B-285D-417E-FFEC8C5B1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F271A-0A2F-760C-20B3-229D8E7CC79D}"/>
              </a:ext>
            </a:extLst>
          </p:cNvPr>
          <p:cNvSpPr txBox="1"/>
          <p:nvPr/>
        </p:nvSpPr>
        <p:spPr>
          <a:xfrm>
            <a:off x="3435213" y="336561"/>
            <a:ext cx="544512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Initial Statistical Theory for PToTR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2F69844-B061-2936-B9D4-F5D3FD2291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2326" y="1225691"/>
                <a:ext cx="11839674" cy="5049811"/>
              </a:xfrm>
              <a:prstGeom prst="rect">
                <a:avLst/>
              </a:prstGeom>
            </p:spPr>
            <p:txBody>
              <a:bodyPr vert="horz" lIns="0" tIns="0" rIns="0" bIns="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Apple Symbols" panose="02000000000000000000" pitchFamily="2" charset="-79"/>
                  <a:buChar char="⎼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Courier New" panose="02070309020205020404" pitchFamily="49" charset="0"/>
                  <a:buChar char="o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For a class of rank-R coefficient tensors with bounded positive entries in 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We derived a minimax lower bound,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Where 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B1B1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𝐽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 is the max ambient dimension,                            and                                               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estimation error scales with the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effective low-rank dimension  </a:t>
                </a:r>
                <a14:m>
                  <m:oMath xmlns:m="http://schemas.openxmlformats.org/officeDocument/2006/math">
                    <m:r>
                      <a:rPr kumimoji="0" lang="en-US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B1B1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𝑱𝑹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, not the ambient dimensions.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The design matters through the spectral norm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B1B1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𝐼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B1B1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1B1B"/>
                    </a:solidFill>
                    <a:effectLst/>
                    <a:uLnTx/>
                    <a:uFillTx/>
                    <a:latin typeface="Open Sans"/>
                    <a:ea typeface="+mn-ea"/>
                    <a:cs typeface="+mn-cs"/>
                  </a:rPr>
                  <a:t> this reduces to the PCP minimax case of [1]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00ACC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B1B1B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2F69844-B061-2936-B9D4-F5D3FD229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26" y="1225691"/>
                <a:ext cx="11839674" cy="5049811"/>
              </a:xfrm>
              <a:prstGeom prst="rect">
                <a:avLst/>
              </a:prstGeom>
              <a:blipFill>
                <a:blip r:embed="rId3"/>
                <a:stretch>
                  <a:fillRect l="-1339" t="-1570" r="-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7D6F09A4-B587-6A92-9784-229386F7B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213" y="1830625"/>
            <a:ext cx="5321573" cy="5016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646B00-5AB3-3E75-31A3-29B4EC6F6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088" y="2937235"/>
            <a:ext cx="6357215" cy="7852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BD770E-E244-61AE-6658-92D0A2125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9900" y="3931075"/>
            <a:ext cx="1764038" cy="4713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4072FA-700C-5AFF-EB5F-99DCEAD882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9748" y="3951081"/>
            <a:ext cx="3028145" cy="38566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241094-A470-3B26-FCA3-9C2643C6D825}"/>
              </a:ext>
            </a:extLst>
          </p:cNvPr>
          <p:cNvSpPr txBox="1"/>
          <p:nvPr/>
        </p:nvSpPr>
        <p:spPr>
          <a:xfrm>
            <a:off x="352326" y="6447164"/>
            <a:ext cx="112395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7C8EA0"/>
                </a:solidFill>
                <a:latin typeface="Open Sans"/>
              </a:rPr>
              <a:t>[1] Lopez, Prasadan, Llosa-Vite, Lehoucq, Dunlavy, </a:t>
            </a:r>
            <a:r>
              <a:rPr lang="en-US" sz="1200" dirty="0">
                <a:solidFill>
                  <a:srgbClr val="7C8EA0"/>
                </a:solidFill>
                <a:latin typeface="Open Sans"/>
              </a:rPr>
              <a:t> Near-Efficient and Non-Asymptotic Multiway Inference</a:t>
            </a:r>
            <a:r>
              <a:rPr lang="en-US" sz="1200" i="1" dirty="0">
                <a:solidFill>
                  <a:srgbClr val="7C8EA0"/>
                </a:solidFill>
                <a:latin typeface="Open Sans"/>
              </a:rPr>
              <a:t>,  Under review.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8A2801-F4ED-219F-0490-99A284D9FF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8568" t="57504" r="840"/>
          <a:stretch>
            <a:fillRect/>
          </a:stretch>
        </p:blipFill>
        <p:spPr>
          <a:xfrm>
            <a:off x="6117442" y="4873083"/>
            <a:ext cx="716496" cy="3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0AFEE47-A76C-EB4E-46E5-EAE887D1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86" y="4110512"/>
            <a:ext cx="4371211" cy="7254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D16B519-02C4-41C7-95AC-32B63E3CFF36}"/>
                  </a:ext>
                </a:extLst>
              </p:cNvPr>
              <p:cNvSpPr txBox="1"/>
              <p:nvPr/>
            </p:nvSpPr>
            <p:spPr>
              <a:xfrm>
                <a:off x="674213" y="2924136"/>
                <a:ext cx="4532157" cy="64633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= # times 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was taken by country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on country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at week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D16B519-02C4-41C7-95AC-32B63E3CF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13" y="2924136"/>
                <a:ext cx="4532157" cy="646331"/>
              </a:xfrm>
              <a:prstGeom prst="rect">
                <a:avLst/>
              </a:prstGeom>
              <a:blipFill>
                <a:blip r:embed="rId3"/>
                <a:stretch>
                  <a:fillRect t="-4630" b="-12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14A9C3-A278-439E-9A5E-7F9C7DDF0227}"/>
                  </a:ext>
                </a:extLst>
              </p:cNvPr>
              <p:cNvSpPr txBox="1"/>
              <p:nvPr/>
            </p:nvSpPr>
            <p:spPr>
              <a:xfrm>
                <a:off x="919885" y="5234946"/>
                <a:ext cx="4040812" cy="87716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r>
                      <a:rPr lang="en-US" sz="1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7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sz="17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00" dirty="0"/>
                  <a:t> = Effect that the </a:t>
                </a:r>
                <a:r>
                  <a:rPr lang="en-US" sz="1700" b="1" dirty="0">
                    <a:solidFill>
                      <a:srgbClr val="FF0000"/>
                    </a:solidFill>
                  </a:rPr>
                  <a:t>previous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700" dirty="0"/>
                  <a:t> event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700" dirty="0"/>
                  <a:t> towards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700" dirty="0"/>
                  <a:t> has on </a:t>
                </a:r>
                <a:r>
                  <a:rPr lang="en-US" sz="1700" b="1" dirty="0">
                    <a:solidFill>
                      <a:srgbClr val="0070C0"/>
                    </a:solidFill>
                  </a:rPr>
                  <a:t>current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700" dirty="0"/>
                  <a:t> event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700" dirty="0"/>
                  <a:t> towards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700" dirty="0"/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14A9C3-A278-439E-9A5E-7F9C7DDF02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85" y="5234946"/>
                <a:ext cx="4040812" cy="877163"/>
              </a:xfrm>
              <a:prstGeom prst="rect">
                <a:avLst/>
              </a:prstGeom>
              <a:blipFill>
                <a:blip r:embed="rId4"/>
                <a:stretch>
                  <a:fillRect l="-451" t="-2055" r="-1504" b="-7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76DC1B3-A845-4CCF-8750-8F423C9290CD}"/>
              </a:ext>
            </a:extLst>
          </p:cNvPr>
          <p:cNvCxnSpPr>
            <a:cxnSpLocks/>
          </p:cNvCxnSpPr>
          <p:nvPr/>
        </p:nvCxnSpPr>
        <p:spPr>
          <a:xfrm flipV="1">
            <a:off x="4679060" y="4836898"/>
            <a:ext cx="0" cy="399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49E41FC-23AD-4F90-8BFC-980B1925FE00}"/>
              </a:ext>
            </a:extLst>
          </p:cNvPr>
          <p:cNvCxnSpPr>
            <a:cxnSpLocks/>
          </p:cNvCxnSpPr>
          <p:nvPr/>
        </p:nvCxnSpPr>
        <p:spPr>
          <a:xfrm>
            <a:off x="1039222" y="3557124"/>
            <a:ext cx="0" cy="597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E4FC7F8-D82C-F4CA-EA1D-EC46B777D535}"/>
              </a:ext>
            </a:extLst>
          </p:cNvPr>
          <p:cNvSpPr txBox="1"/>
          <p:nvPr/>
        </p:nvSpPr>
        <p:spPr>
          <a:xfrm>
            <a:off x="674213" y="347357"/>
            <a:ext cx="483613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Application I: Autoregressive Model for the ICEWS Database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A4E9163-5EF2-A227-6E94-E4531B478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265" y="741217"/>
            <a:ext cx="3883489" cy="646232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E1B1613-6B02-A36F-5792-648D8E34C76A}"/>
              </a:ext>
            </a:extLst>
          </p:cNvPr>
          <p:cNvCxnSpPr>
            <a:cxnSpLocks/>
          </p:cNvCxnSpPr>
          <p:nvPr/>
        </p:nvCxnSpPr>
        <p:spPr>
          <a:xfrm flipV="1">
            <a:off x="6051305" y="1008433"/>
            <a:ext cx="0" cy="524798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8372222-5C10-769C-0758-89F78BE87630}"/>
              </a:ext>
            </a:extLst>
          </p:cNvPr>
          <p:cNvSpPr txBox="1"/>
          <p:nvPr/>
        </p:nvSpPr>
        <p:spPr>
          <a:xfrm>
            <a:off x="6059218" y="239733"/>
            <a:ext cx="61481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Other longitudinal effects by choosing       in: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664BC3E-EFDB-6512-5D57-47B646D197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627" t="15348" r="17507" b="13800"/>
          <a:stretch/>
        </p:blipFill>
        <p:spPr>
          <a:xfrm>
            <a:off x="10866922" y="298357"/>
            <a:ext cx="301596" cy="32479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2F0178E-1171-835D-2944-277D7C8BA753}"/>
              </a:ext>
            </a:extLst>
          </p:cNvPr>
          <p:cNvSpPr txBox="1"/>
          <p:nvPr/>
        </p:nvSpPr>
        <p:spPr>
          <a:xfrm>
            <a:off x="6611512" y="4565700"/>
            <a:ext cx="502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0618C"/>
                </a:solidFill>
              </a:rPr>
              <a:t>AR(s) with q-</a:t>
            </a:r>
            <a:r>
              <a:rPr lang="en-US" b="1" dirty="0" err="1">
                <a:solidFill>
                  <a:srgbClr val="30618C"/>
                </a:solidFill>
              </a:rPr>
              <a:t>th</a:t>
            </a:r>
            <a:r>
              <a:rPr lang="en-US" b="1" dirty="0">
                <a:solidFill>
                  <a:srgbClr val="30618C"/>
                </a:solidFill>
              </a:rPr>
              <a:t> order polynomial trend: 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45F0F0-3690-E02F-BFB5-1CD20A082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6421" y="3282689"/>
            <a:ext cx="2049177" cy="111811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B9318F3-9181-E6A7-A5BB-AEF8296484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7325" y="5090646"/>
            <a:ext cx="5187368" cy="12635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0501C2-A9DC-8D62-9113-99B4769314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6682" y="1868510"/>
            <a:ext cx="2078916" cy="11217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D45074-D717-D435-F675-E3F72847EA28}"/>
              </a:ext>
            </a:extLst>
          </p:cNvPr>
          <p:cNvSpPr txBox="1"/>
          <p:nvPr/>
        </p:nvSpPr>
        <p:spPr>
          <a:xfrm>
            <a:off x="6601888" y="1526690"/>
            <a:ext cx="502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0618C"/>
                </a:solidFill>
              </a:rPr>
              <a:t>AR(1) with no trend (as before):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3CDAC1-A816-E1B9-E1E5-405BA6E475C8}"/>
              </a:ext>
            </a:extLst>
          </p:cNvPr>
          <p:cNvSpPr txBox="1"/>
          <p:nvPr/>
        </p:nvSpPr>
        <p:spPr>
          <a:xfrm>
            <a:off x="6601888" y="2877970"/>
            <a:ext cx="502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0618C"/>
                </a:solidFill>
              </a:rPr>
              <a:t>AR(1) with q-</a:t>
            </a:r>
            <a:r>
              <a:rPr lang="en-US" b="1" dirty="0" err="1">
                <a:solidFill>
                  <a:srgbClr val="30618C"/>
                </a:solidFill>
              </a:rPr>
              <a:t>th</a:t>
            </a:r>
            <a:r>
              <a:rPr lang="en-US" b="1" dirty="0">
                <a:solidFill>
                  <a:srgbClr val="30618C"/>
                </a:solidFill>
              </a:rPr>
              <a:t> order polynomial trend: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0A55F-C1FC-1E33-456B-1E28D44411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9885" y="1387449"/>
            <a:ext cx="4242669" cy="124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6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A2F8A8-94A9-48A7-ACF8-C9F346206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381" y="858582"/>
            <a:ext cx="5417643" cy="361176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C33FCFC-B174-468B-B39B-489215959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883"/>
          <a:stretch/>
        </p:blipFill>
        <p:spPr>
          <a:xfrm>
            <a:off x="7136505" y="4888375"/>
            <a:ext cx="4388337" cy="53137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AB749AB-713D-4C47-A9A5-5C0F19384E0F}"/>
              </a:ext>
            </a:extLst>
          </p:cNvPr>
          <p:cNvSpPr txBox="1"/>
          <p:nvPr/>
        </p:nvSpPr>
        <p:spPr>
          <a:xfrm>
            <a:off x="5996141" y="5593380"/>
            <a:ext cx="5958041" cy="46166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Our Poisson model fits the count data better!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1924C9-4835-4710-B8EF-0F7987E72443}"/>
                  </a:ext>
                </a:extLst>
              </p:cNvPr>
              <p:cNvSpPr txBox="1"/>
              <p:nvPr/>
            </p:nvSpPr>
            <p:spPr>
              <a:xfrm>
                <a:off x="8902551" y="4465878"/>
                <a:ext cx="21627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2400" b="1" dirty="0">
                    <a:solidFill>
                      <a:srgbClr val="D95F02"/>
                    </a:solidFill>
                  </a:rPr>
                  <a:t>Gaussian ToTR</a:t>
                </a:r>
                <a14:m>
                  <m:oMath xmlns:m="http://schemas.openxmlformats.org/officeDocument/2006/math">
                    <m:r>
                      <a:rPr lang="en-US" sz="2400" b="1" i="0">
                        <a:solidFill>
                          <a:srgbClr val="D95F0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0" smtClean="0">
                        <a:solidFill>
                          <a:srgbClr val="D95F02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b="1" dirty="0">
                  <a:solidFill>
                    <a:srgbClr val="D95F0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1924C9-4835-4710-B8EF-0F7987E72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551" y="4465878"/>
                <a:ext cx="2162703" cy="461665"/>
              </a:xfrm>
              <a:prstGeom prst="rect">
                <a:avLst/>
              </a:prstGeom>
              <a:blipFill>
                <a:blip r:embed="rId4"/>
                <a:stretch>
                  <a:fillRect l="-1127" t="-10667" r="-282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B2BF69E-5AFE-41D5-BE69-90B6AE571C62}"/>
                  </a:ext>
                </a:extLst>
              </p:cNvPr>
              <p:cNvSpPr txBox="1"/>
              <p:nvPr/>
            </p:nvSpPr>
            <p:spPr>
              <a:xfrm>
                <a:off x="8763018" y="163654"/>
                <a:ext cx="20357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2400" b="1" dirty="0">
                    <a:solidFill>
                      <a:srgbClr val="1B9E77"/>
                    </a:solidFill>
                  </a:rPr>
                  <a:t>Poisson ToTR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1B9E77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1B9E77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B2BF69E-5AFE-41D5-BE69-90B6AE571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18" y="163654"/>
                <a:ext cx="2035703" cy="461665"/>
              </a:xfrm>
              <a:prstGeom prst="rect">
                <a:avLst/>
              </a:prstGeom>
              <a:blipFill>
                <a:blip r:embed="rId5"/>
                <a:stretch>
                  <a:fillRect l="-2402" t="-10526" r="-480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FDF7197D-0686-46E4-ADEA-37E041EBD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7965" y="560233"/>
            <a:ext cx="3145809" cy="585267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44BB1CC-5087-480C-9073-3B14ACEC0119}"/>
              </a:ext>
            </a:extLst>
          </p:cNvPr>
          <p:cNvCxnSpPr>
            <a:cxnSpLocks/>
          </p:cNvCxnSpPr>
          <p:nvPr/>
        </p:nvCxnSpPr>
        <p:spPr>
          <a:xfrm>
            <a:off x="9613900" y="1109184"/>
            <a:ext cx="0" cy="668816"/>
          </a:xfrm>
          <a:prstGeom prst="straightConnector1">
            <a:avLst/>
          </a:prstGeom>
          <a:ln w="76200">
            <a:solidFill>
              <a:srgbClr val="1B9E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46172F4-3979-4AF0-BFAE-D80CE70DAC8C}"/>
              </a:ext>
            </a:extLst>
          </p:cNvPr>
          <p:cNvCxnSpPr>
            <a:cxnSpLocks/>
          </p:cNvCxnSpPr>
          <p:nvPr/>
        </p:nvCxnSpPr>
        <p:spPr>
          <a:xfrm flipV="1">
            <a:off x="10493798" y="2408236"/>
            <a:ext cx="0" cy="2062108"/>
          </a:xfrm>
          <a:prstGeom prst="straightConnector1">
            <a:avLst/>
          </a:prstGeom>
          <a:ln w="76200">
            <a:solidFill>
              <a:srgbClr val="D95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08C3A7A-0BC8-FC4D-7C1E-BF95F0EF7FA7}"/>
              </a:ext>
            </a:extLst>
          </p:cNvPr>
          <p:cNvSpPr txBox="1"/>
          <p:nvPr/>
        </p:nvSpPr>
        <p:spPr>
          <a:xfrm>
            <a:off x="674213" y="347357"/>
            <a:ext cx="483613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Application I: Autoregressive Model for the ICEWS Database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DB41B1C-0ADF-D74C-B9E8-CEDA7EE0F7FE}"/>
              </a:ext>
            </a:extLst>
          </p:cNvPr>
          <p:cNvCxnSpPr>
            <a:cxnSpLocks/>
          </p:cNvCxnSpPr>
          <p:nvPr/>
        </p:nvCxnSpPr>
        <p:spPr>
          <a:xfrm flipH="1">
            <a:off x="3435179" y="4052735"/>
            <a:ext cx="44019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304B85-84E3-AF61-5F5E-2066E7324758}"/>
              </a:ext>
            </a:extLst>
          </p:cNvPr>
          <p:cNvSpPr txBox="1"/>
          <p:nvPr/>
        </p:nvSpPr>
        <p:spPr>
          <a:xfrm>
            <a:off x="3981250" y="3840918"/>
            <a:ext cx="153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previous week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30D367-53C9-DEDF-D34D-D4F5A81BD8A6}"/>
              </a:ext>
            </a:extLst>
          </p:cNvPr>
          <p:cNvCxnSpPr>
            <a:cxnSpLocks/>
          </p:cNvCxnSpPr>
          <p:nvPr/>
        </p:nvCxnSpPr>
        <p:spPr>
          <a:xfrm flipH="1">
            <a:off x="3434374" y="4857406"/>
            <a:ext cx="44019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72FBA08-17B6-8B59-F26A-C0938B8E442F}"/>
              </a:ext>
            </a:extLst>
          </p:cNvPr>
          <p:cNvSpPr txBox="1"/>
          <p:nvPr/>
        </p:nvSpPr>
        <p:spPr>
          <a:xfrm>
            <a:off x="3980445" y="4645589"/>
            <a:ext cx="19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 before that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F053F92-B815-3FDE-1B36-DF76F7D278FC}"/>
              </a:ext>
            </a:extLst>
          </p:cNvPr>
          <p:cNvCxnSpPr>
            <a:cxnSpLocks/>
          </p:cNvCxnSpPr>
          <p:nvPr/>
        </p:nvCxnSpPr>
        <p:spPr>
          <a:xfrm flipH="1">
            <a:off x="3435179" y="5366225"/>
            <a:ext cx="44019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C6AA8F4-E185-9737-D54B-57BFAC4029D0}"/>
              </a:ext>
            </a:extLst>
          </p:cNvPr>
          <p:cNvSpPr txBox="1"/>
          <p:nvPr/>
        </p:nvSpPr>
        <p:spPr>
          <a:xfrm>
            <a:off x="3981250" y="5154408"/>
            <a:ext cx="1282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mean trend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1824437-44E4-0E7C-76C1-2D19308813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337" t="48462" r="87404" b="18654"/>
          <a:stretch/>
        </p:blipFill>
        <p:spPr>
          <a:xfrm>
            <a:off x="9927603" y="3623962"/>
            <a:ext cx="112597" cy="1876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6C2DCA1-CD92-B0E7-55FF-B5A6FF381279}"/>
              </a:ext>
            </a:extLst>
          </p:cNvPr>
          <p:cNvSpPr txBox="1"/>
          <p:nvPr/>
        </p:nvSpPr>
        <p:spPr>
          <a:xfrm>
            <a:off x="566857" y="1688709"/>
            <a:ext cx="5958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Data selected as in [7]: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Weekly data from 2004 to mid-2014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</a:t>
            </a:r>
            <a:r>
              <a:rPr lang="en-US" sz="2400"/>
              <a:t>5 </a:t>
            </a:r>
            <a:r>
              <a:rPr lang="en-US" sz="2400" dirty="0"/>
              <a:t>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4 quad classes (type of events)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EFAE5F-6064-5D53-1F1E-CA9FD00088BC}"/>
              </a:ext>
            </a:extLst>
          </p:cNvPr>
          <p:cNvSpPr txBox="1"/>
          <p:nvPr/>
        </p:nvSpPr>
        <p:spPr>
          <a:xfrm>
            <a:off x="0" y="6155699"/>
            <a:ext cx="101473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[7] Hoff, M</a:t>
            </a:r>
            <a:r>
              <a:rPr lang="en-US" sz="1600" i="1" dirty="0"/>
              <a:t>ultilinear tensor regression for longitudinal relational data</a:t>
            </a:r>
            <a:r>
              <a:rPr lang="en-US" sz="1600" dirty="0"/>
              <a:t>, Ann. Appl. Stat., 2015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506240C-21FF-0627-5A32-752B58E15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489" y="3439290"/>
            <a:ext cx="2999492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5" grpId="0"/>
      <p:bldP spid="24" grpId="0"/>
    </p:bldLst>
  </p:timing>
</p:sld>
</file>

<file path=ppt/theme/theme1.xml><?xml version="1.0" encoding="utf-8"?>
<a:theme xmlns:a="http://schemas.openxmlformats.org/drawingml/2006/main" name="01_UNCLASSIFIED">
  <a:themeElements>
    <a:clrScheme name="Kachina Test 2">
      <a:dk1>
        <a:sysClr val="windowText" lastClr="000000"/>
      </a:dk1>
      <a:lt1>
        <a:sysClr val="window" lastClr="FFFFFF"/>
      </a:lt1>
      <a:dk2>
        <a:srgbClr val="153959"/>
      </a:dk2>
      <a:lt2>
        <a:srgbClr val="E7E6E6"/>
      </a:lt2>
      <a:accent1>
        <a:srgbClr val="30618C"/>
      </a:accent1>
      <a:accent2>
        <a:srgbClr val="5687A6"/>
      </a:accent2>
      <a:accent3>
        <a:srgbClr val="BFA26B"/>
      </a:accent3>
      <a:accent4>
        <a:srgbClr val="A68863"/>
      </a:accent4>
      <a:accent5>
        <a:srgbClr val="73563D"/>
      </a:accent5>
      <a:accent6>
        <a:srgbClr val="D9D4CC"/>
      </a:accent6>
      <a:hlink>
        <a:srgbClr val="6C899C"/>
      </a:hlink>
      <a:folHlink>
        <a:srgbClr val="4D86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china Template2.potx" id="{90D334B0-356B-4321-97F5-E5929EF8CB83}" vid="{76B32B89-D2D6-4BFD-9054-4FCB29C4120C}"/>
    </a:ext>
  </a:extLst>
</a:theme>
</file>

<file path=ppt/theme/theme2.xml><?xml version="1.0" encoding="utf-8"?>
<a:theme xmlns:a="http://schemas.openxmlformats.org/drawingml/2006/main" name="02_U//FOUO">
  <a:themeElements>
    <a:clrScheme name="Kachina Test 2">
      <a:dk1>
        <a:sysClr val="windowText" lastClr="000000"/>
      </a:dk1>
      <a:lt1>
        <a:sysClr val="window" lastClr="FFFFFF"/>
      </a:lt1>
      <a:dk2>
        <a:srgbClr val="153959"/>
      </a:dk2>
      <a:lt2>
        <a:srgbClr val="E7E6E6"/>
      </a:lt2>
      <a:accent1>
        <a:srgbClr val="30618C"/>
      </a:accent1>
      <a:accent2>
        <a:srgbClr val="5687A6"/>
      </a:accent2>
      <a:accent3>
        <a:srgbClr val="BFA26B"/>
      </a:accent3>
      <a:accent4>
        <a:srgbClr val="A68863"/>
      </a:accent4>
      <a:accent5>
        <a:srgbClr val="73563D"/>
      </a:accent5>
      <a:accent6>
        <a:srgbClr val="D9D4CC"/>
      </a:accent6>
      <a:hlink>
        <a:srgbClr val="6C899C"/>
      </a:hlink>
      <a:folHlink>
        <a:srgbClr val="4D86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china Template2.potx" id="{90D334B0-356B-4321-97F5-E5929EF8CB83}" vid="{76B32B89-D2D6-4BFD-9054-4FCB29C4120C}"/>
    </a:ext>
  </a:extLst>
</a:theme>
</file>

<file path=ppt/theme/theme3.xml><?xml version="1.0" encoding="utf-8"?>
<a:theme xmlns:a="http://schemas.openxmlformats.org/drawingml/2006/main" name="03_...ON_">
  <a:themeElements>
    <a:clrScheme name="Kachina Test 2">
      <a:dk1>
        <a:sysClr val="windowText" lastClr="000000"/>
      </a:dk1>
      <a:lt1>
        <a:sysClr val="window" lastClr="FFFFFF"/>
      </a:lt1>
      <a:dk2>
        <a:srgbClr val="153959"/>
      </a:dk2>
      <a:lt2>
        <a:srgbClr val="E7E6E6"/>
      </a:lt2>
      <a:accent1>
        <a:srgbClr val="30618C"/>
      </a:accent1>
      <a:accent2>
        <a:srgbClr val="5687A6"/>
      </a:accent2>
      <a:accent3>
        <a:srgbClr val="BFA26B"/>
      </a:accent3>
      <a:accent4>
        <a:srgbClr val="A68863"/>
      </a:accent4>
      <a:accent5>
        <a:srgbClr val="73563D"/>
      </a:accent5>
      <a:accent6>
        <a:srgbClr val="D9D4CC"/>
      </a:accent6>
      <a:hlink>
        <a:srgbClr val="6C899C"/>
      </a:hlink>
      <a:folHlink>
        <a:srgbClr val="4D86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china Template2.potx" id="{90D334B0-356B-4321-97F5-E5929EF8CB83}" vid="{76B32B89-D2D6-4BFD-9054-4FCB29C4120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1082</Words>
  <Application>Microsoft Office PowerPoint</Application>
  <PresentationFormat>Widescreen</PresentationFormat>
  <Paragraphs>186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Cambria Math</vt:lpstr>
      <vt:lpstr>Exo 2 Semi Bold</vt:lpstr>
      <vt:lpstr>Gill Sans MT</vt:lpstr>
      <vt:lpstr>Open Sans</vt:lpstr>
      <vt:lpstr>Open Sans bold</vt:lpstr>
      <vt:lpstr>Verdana</vt:lpstr>
      <vt:lpstr>Wingdings</vt:lpstr>
      <vt:lpstr>01_UNCLASSIFIED</vt:lpstr>
      <vt:lpstr>02_U//FOUO</vt:lpstr>
      <vt:lpstr>03_...ON_</vt:lpstr>
      <vt:lpstr>Poisson-response Tensor-on-Tensor Regression and Applications</vt:lpstr>
      <vt:lpstr>Motivating problems</vt:lpstr>
      <vt:lpstr>From Linear to Multilinear Regression</vt:lpstr>
      <vt:lpstr>Tensor-on-Tensor Regression (ToTR)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and path forward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Llosa, Carlos</cp:lastModifiedBy>
  <cp:revision>18</cp:revision>
  <dcterms:created xsi:type="dcterms:W3CDTF">2021-03-23T19:33:31Z</dcterms:created>
  <dcterms:modified xsi:type="dcterms:W3CDTF">2026-08-02T17:00:01Z</dcterms:modified>
</cp:coreProperties>
</file>